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tmp" ContentType="image/png"/>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Lst>
  <p:notesMasterIdLst>
    <p:notesMasterId r:id="rId33"/>
  </p:notesMasterIdLst>
  <p:sldIdLst>
    <p:sldId id="256" r:id="rId2"/>
    <p:sldId id="321" r:id="rId3"/>
    <p:sldId id="323" r:id="rId4"/>
    <p:sldId id="325" r:id="rId5"/>
    <p:sldId id="331" r:id="rId6"/>
    <p:sldId id="289" r:id="rId7"/>
    <p:sldId id="290" r:id="rId8"/>
    <p:sldId id="292" r:id="rId9"/>
    <p:sldId id="288" r:id="rId10"/>
    <p:sldId id="337" r:id="rId11"/>
    <p:sldId id="293" r:id="rId12"/>
    <p:sldId id="326" r:id="rId13"/>
    <p:sldId id="327" r:id="rId14"/>
    <p:sldId id="295" r:id="rId15"/>
    <p:sldId id="296" r:id="rId16"/>
    <p:sldId id="297" r:id="rId17"/>
    <p:sldId id="335" r:id="rId18"/>
    <p:sldId id="319" r:id="rId19"/>
    <p:sldId id="320" r:id="rId20"/>
    <p:sldId id="338" r:id="rId21"/>
    <p:sldId id="309" r:id="rId22"/>
    <p:sldId id="281" r:id="rId23"/>
    <p:sldId id="322" r:id="rId24"/>
    <p:sldId id="324" r:id="rId25"/>
    <p:sldId id="328" r:id="rId26"/>
    <p:sldId id="329" r:id="rId27"/>
    <p:sldId id="330" r:id="rId28"/>
    <p:sldId id="332" r:id="rId29"/>
    <p:sldId id="333" r:id="rId30"/>
    <p:sldId id="334" r:id="rId31"/>
    <p:sldId id="336" r:id="rId3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i Guangdong" initials="B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41"/>
    <p:restoredTop sz="81731" autoAdjust="0"/>
  </p:normalViewPr>
  <p:slideViewPr>
    <p:cSldViewPr snapToGrid="0" snapToObjects="1">
      <p:cViewPr varScale="1">
        <p:scale>
          <a:sx n="76" d="100"/>
          <a:sy n="76" d="100"/>
        </p:scale>
        <p:origin x="208" y="6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 Id="rId39"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8-02T17:32:37.483" idx="1">
    <p:pos x="2959" y="1881"/>
    <p:text>Too many of here. Can rephase a bit</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1469053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a:t>Good afternoon everyone, my name is </a:t>
            </a:r>
            <a:r>
              <a:rPr lang="en-US" dirty="0" err="1"/>
              <a:t>Yinhao</a:t>
            </a:r>
            <a:r>
              <a:rPr lang="en-US" dirty="0"/>
              <a:t> Xiao. The topic I’m going to present to you today is xxx.</a:t>
            </a:r>
          </a:p>
          <a:p>
            <a:pPr lvl="0">
              <a:spcBef>
                <a:spcPts val="0"/>
              </a:spcBef>
              <a:buNone/>
            </a:pPr>
            <a:endParaRPr lang="en-US" dirty="0"/>
          </a:p>
          <a:p>
            <a:pPr lvl="0">
              <a:spcBef>
                <a:spcPts val="0"/>
              </a:spcBef>
              <a:buNone/>
            </a:pPr>
            <a:r>
              <a:rPr lang="en-US" dirty="0"/>
              <a:t>@</a:t>
            </a:r>
            <a:r>
              <a:rPr lang="en-US" dirty="0" err="1"/>
              <a:t>baigd</a:t>
            </a:r>
            <a:r>
              <a:rPr lang="en-US" dirty="0"/>
              <a:t>: I didn’t see necessity</a:t>
            </a:r>
            <a:r>
              <a:rPr lang="en-US" baseline="0" dirty="0"/>
              <a:t> to animate the logos? </a:t>
            </a: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9956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study the control conditions of task mechanism, we split it into a 4-substep process. First we setup our experiment environment which contains 2 App, </a:t>
            </a:r>
            <a:r>
              <a:rPr lang="en-US" altLang="zh-CN" dirty="0" err="1"/>
              <a:t>AppB</a:t>
            </a:r>
            <a:r>
              <a:rPr lang="en-US" altLang="zh-CN" dirty="0"/>
              <a:t> represents benign app and </a:t>
            </a:r>
            <a:r>
              <a:rPr lang="en-US" altLang="zh-CN" dirty="0" err="1"/>
              <a:t>AppM</a:t>
            </a:r>
            <a:r>
              <a:rPr lang="en-US" altLang="zh-CN" dirty="0"/>
              <a:t> represents malicious App. Second </a:t>
            </a:r>
            <a:r>
              <a:rPr lang="en-US" altLang="zh-CN" dirty="0" err="1"/>
              <a:t>substep</a:t>
            </a:r>
            <a:r>
              <a:rPr lang="en-US" altLang="zh-CN" dirty="0"/>
              <a:t> is to explore possible combinations of value keys of task attributes using dynamic testing. Note that we don’t consider </a:t>
            </a:r>
            <a:r>
              <a:rPr lang="en-US" altLang="zh-CN" dirty="0" err="1"/>
              <a:t>AppB</a:t>
            </a:r>
            <a:r>
              <a:rPr lang="en-US" altLang="zh-CN" dirty="0"/>
              <a:t> to have different values other than default for </a:t>
            </a:r>
            <a:r>
              <a:rPr lang="en-US" altLang="zh-CN" dirty="0" err="1"/>
              <a:t>taskAffinity</a:t>
            </a:r>
            <a:r>
              <a:rPr lang="en-US" altLang="zh-CN" dirty="0"/>
              <a:t> and </a:t>
            </a:r>
            <a:r>
              <a:rPr lang="en-US" altLang="zh-CN" dirty="0" err="1"/>
              <a:t>allowTaskReparenting</a:t>
            </a:r>
            <a:r>
              <a:rPr lang="en-US" altLang="zh-CN" dirty="0"/>
              <a:t> since they will not be set in the default case. We only change the attribute values of </a:t>
            </a:r>
            <a:r>
              <a:rPr lang="en-US" altLang="zh-CN" dirty="0" err="1"/>
              <a:t>AppM</a:t>
            </a:r>
            <a:r>
              <a:rPr lang="en-US" altLang="zh-CN" dirty="0"/>
              <a:t> since attacker can only freely set up attribute values for his own malicious app. Then we explore how the launch events could pose a difference in task interference process. And lastly we observed the resulting states, i.e., which app is in the foreground and if they are in the same task.</a:t>
            </a:r>
            <a:endParaRPr lang="zh-CN" altLang="en-US" dirty="0"/>
          </a:p>
        </p:txBody>
      </p:sp>
    </p:spTree>
    <p:extLst>
      <p:ext uri="{BB962C8B-B14F-4D97-AF65-F5344CB8AC3E}">
        <p14:creationId xmlns:p14="http://schemas.microsoft.com/office/powerpoint/2010/main" val="4185513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08754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Our mission 2 is to study task privilege. We consider task privilege into two subsets, whether an App can change states of another app if they are in the same task, and whether an App can retrieve information of another app if they are in the same task. We further found that if two Apps are in the same task, a simple </a:t>
            </a:r>
            <a:r>
              <a:rPr lang="en-US" altLang="zh-CN" sz="1100" i="1" dirty="0" err="1">
                <a:solidFill>
                  <a:schemeClr val="tx1"/>
                </a:solidFill>
              </a:rPr>
              <a:t>startActivity</a:t>
            </a:r>
            <a:r>
              <a:rPr lang="en-US" altLang="zh-CN" sz="1100" i="1" dirty="0">
                <a:solidFill>
                  <a:schemeClr val="tx1"/>
                </a:solidFill>
              </a:rPr>
              <a:t>()</a:t>
            </a:r>
            <a:r>
              <a:rPr lang="zh-CN" altLang="en-US" sz="1100" i="1" dirty="0">
                <a:solidFill>
                  <a:schemeClr val="tx1"/>
                </a:solidFill>
              </a:rPr>
              <a:t> </a:t>
            </a:r>
            <a:r>
              <a:rPr lang="en-US" altLang="zh-CN" sz="1100" i="0" dirty="0">
                <a:solidFill>
                  <a:schemeClr val="tx1"/>
                </a:solidFill>
              </a:rPr>
              <a:t>can</a:t>
            </a:r>
            <a:r>
              <a:rPr lang="en-US" altLang="zh-CN" sz="1100" i="1" dirty="0">
                <a:solidFill>
                  <a:schemeClr val="tx1"/>
                </a:solidFill>
              </a:rPr>
              <a:t> </a:t>
            </a:r>
            <a:r>
              <a:rPr lang="en-US" altLang="zh-CN" sz="1100" i="0" dirty="0">
                <a:solidFill>
                  <a:schemeClr val="tx1"/>
                </a:solidFill>
              </a:rPr>
              <a:t>accomplish UI Injection. For terminating a UI, one can use </a:t>
            </a:r>
            <a:r>
              <a:rPr lang="en-US" altLang="zh-CN" sz="1100" i="1" dirty="0" err="1">
                <a:solidFill>
                  <a:schemeClr val="tx1"/>
                </a:solidFill>
              </a:rPr>
              <a:t>finishAndRemoveTask</a:t>
            </a:r>
            <a:r>
              <a:rPr lang="en-US" altLang="zh-CN" sz="1100" i="1"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i="0" dirty="0">
                <a:solidFill>
                  <a:schemeClr val="tx1"/>
                </a:solidFill>
              </a:rPr>
              <a:t> to do the job. We also found that current foreground information can be retrieved using </a:t>
            </a:r>
            <a:r>
              <a:rPr lang="en-US" altLang="zh-CN" sz="1100" i="1" dirty="0" err="1">
                <a:solidFill>
                  <a:schemeClr val="tx1"/>
                </a:solidFill>
              </a:rPr>
              <a:t>getRunningTasks</a:t>
            </a:r>
            <a:r>
              <a:rPr lang="en-US" altLang="zh-CN" sz="1100" i="1" dirty="0">
                <a:solidFill>
                  <a:schemeClr val="tx1"/>
                </a:solidFill>
              </a:rPr>
              <a:t>()</a:t>
            </a:r>
            <a:r>
              <a:rPr lang="en-US" altLang="zh-CN" sz="1100" i="0" dirty="0">
                <a:solidFill>
                  <a:schemeClr val="tx1"/>
                </a:solidFill>
              </a:rPr>
              <a:t>. This API is deprecated after Android v5.0 due to security concern since it allows a </a:t>
            </a:r>
            <a:r>
              <a:rPr lang="en-US" altLang="zh-CN" sz="1100" i="0" dirty="0" err="1">
                <a:solidFill>
                  <a:schemeClr val="tx1"/>
                </a:solidFill>
              </a:rPr>
              <a:t>thirdparty</a:t>
            </a:r>
            <a:r>
              <a:rPr lang="en-US" altLang="zh-CN" sz="1100" i="0" dirty="0">
                <a:solidFill>
                  <a:schemeClr val="tx1"/>
                </a:solidFill>
              </a:rPr>
              <a:t> App to retrieve which Activity is running on foreground. However, this function still works if two Apps are in the same task.</a:t>
            </a:r>
          </a:p>
        </p:txBody>
      </p:sp>
    </p:spTree>
    <p:extLst>
      <p:ext uri="{BB962C8B-B14F-4D97-AF65-F5344CB8AC3E}">
        <p14:creationId xmlns:p14="http://schemas.microsoft.com/office/powerpoint/2010/main" val="2923950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our mission 3, we …. </a:t>
            </a:r>
            <a:endParaRPr lang="zh-CN" altLang="en-US" dirty="0"/>
          </a:p>
        </p:txBody>
      </p:sp>
    </p:spTree>
    <p:extLst>
      <p:ext uri="{BB962C8B-B14F-4D97-AF65-F5344CB8AC3E}">
        <p14:creationId xmlns:p14="http://schemas.microsoft.com/office/powerpoint/2010/main" val="3080507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3263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24628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Our 4</a:t>
            </a:r>
            <a:r>
              <a:rPr lang="en-US" altLang="zh-CN" baseline="30000" dirty="0" smtClean="0"/>
              <a:t>th</a:t>
            </a:r>
            <a:r>
              <a:rPr lang="en-US" altLang="zh-CN" dirty="0" smtClean="0"/>
              <a:t> mission is to conduct task interference checking for untrusted apps. The purpose is to warn users for potential task exploits. Given a list of installed Apps, our tool first let user to choose a list of protected Apps, meaning that the App is trustworthy and should be protected against task exploits. Then our tool would maintain the attribute values of each Activities in the protected Apps by accessing meta data in their manifest files. Then for each untrusted App, our tool checks the meta data of each Activities to see if they matches one of the four cases in our interference table. If they match, out tool would warn user for potential harm.</a:t>
            </a:r>
            <a:endParaRPr lang="zh-CN" altLang="en-US" dirty="0" smtClean="0"/>
          </a:p>
          <a:p>
            <a:endParaRPr lang="en-US" dirty="0"/>
          </a:p>
        </p:txBody>
      </p:sp>
    </p:spTree>
    <p:extLst>
      <p:ext uri="{BB962C8B-B14F-4D97-AF65-F5344CB8AC3E}">
        <p14:creationId xmlns:p14="http://schemas.microsoft.com/office/powerpoint/2010/main" val="567992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959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3977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9247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Android is the most popular mobile operating system compared to others these days. Having said that, if security breach happens in Android system, it can pose a great harm and cause significant damage to users privacy. The existence of malicious Apps by so far is the most serious security concern. Therefore, like most other modern OSes, Android adopts an isolation-based security mechanism. It means each app are placed into different isolations to begin with. Here’s an example. Suppose we have an Application A and Application B, they are placed into two isolations by the system. Each of them has their own resources and permissions granted to them. They are assigned to different memory pages and cannot interfere with each other. Traditionally, if Application B wants to access the resources of Application A, it has to request the content provider customized by A, and content provider of A will decide whether the requested resource is shareable, if it is, content provider will retrieve the resource and pass to B. However, such strong isolation mechanism is sometimes inefficient and can sometimes </a:t>
            </a:r>
            <a:r>
              <a:rPr lang="en-US" altLang="zh-CN" sz="1100" dirty="0"/>
              <a:t>hinder benign apps from communicating and collaborating with one another effectively. In order to resolve this problem, Android proposed a unique inter-app corporation structure called Android task mechanism.</a:t>
            </a:r>
            <a:endParaRPr lang="zh-CN" altLang="en-US" dirty="0"/>
          </a:p>
          <a:p>
            <a:endParaRPr lang="zh-CN" altLang="en-US" dirty="0"/>
          </a:p>
          <a:p>
            <a:endParaRPr lang="en-US" dirty="0"/>
          </a:p>
        </p:txBody>
      </p:sp>
    </p:spTree>
    <p:extLst>
      <p:ext uri="{BB962C8B-B14F-4D97-AF65-F5344CB8AC3E}">
        <p14:creationId xmlns:p14="http://schemas.microsoft.com/office/powerpoint/2010/main" val="1902835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take a look at a real-world example. Suppose you are a first time user of Instagram, you will have to first login to Instagram before you can proceed to view the posts in Instagram. In the </a:t>
            </a:r>
            <a:r>
              <a:rPr lang="en-US" altLang="zh-CN" dirty="0" err="1"/>
              <a:t>LogingActivity</a:t>
            </a:r>
            <a:r>
              <a:rPr lang="en-US" altLang="zh-CN" dirty="0"/>
              <a:t> of Instagram, you can actually choose to login with your Facebook account. If you choose this option, you will see the UI changes to Facebook </a:t>
            </a:r>
            <a:r>
              <a:rPr lang="en-US" altLang="zh-CN" dirty="0" err="1"/>
              <a:t>LoginActivity</a:t>
            </a:r>
            <a:r>
              <a:rPr lang="en-US" altLang="zh-CN" dirty="0"/>
              <a:t> which is implemented in the Facebook App. However, they actually reside in a same task. After you login to Facebook, then the UI changes back to </a:t>
            </a:r>
            <a:r>
              <a:rPr lang="en-US" altLang="zh-CN" dirty="0" err="1"/>
              <a:t>ViewPostActivity</a:t>
            </a:r>
            <a:r>
              <a:rPr lang="en-US" altLang="zh-CN" dirty="0"/>
              <a:t> in Instagram where you can view all the posts now. In this case, these three Activities reside in a same task or back stack even though they are from different Apps. Here are the real figures. As we can see, even if Facebook </a:t>
            </a:r>
            <a:r>
              <a:rPr lang="en-US" altLang="zh-CN" dirty="0" err="1"/>
              <a:t>LoginActivity</a:t>
            </a:r>
            <a:r>
              <a:rPr lang="en-US" altLang="zh-CN" dirty="0"/>
              <a:t>  shows up, there is only one Task when you pressed the “</a:t>
            </a:r>
            <a:r>
              <a:rPr lang="en-US" altLang="zh-CN" dirty="0" err="1"/>
              <a:t>recents</a:t>
            </a:r>
            <a:r>
              <a:rPr lang="en-US" altLang="zh-CN" dirty="0"/>
              <a:t>” button.</a:t>
            </a:r>
            <a:endParaRPr lang="zh-CN" altLang="en-US" dirty="0"/>
          </a:p>
        </p:txBody>
      </p:sp>
    </p:spTree>
    <p:extLst>
      <p:ext uri="{BB962C8B-B14F-4D97-AF65-F5344CB8AC3E}">
        <p14:creationId xmlns:p14="http://schemas.microsoft.com/office/powerpoint/2010/main" val="774571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1993550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685623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57995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According to Android official documentation, a task is a collection of Activities</a:t>
            </a:r>
            <a:r>
              <a:rPr lang="en-US" altLang="zh-CN" i="1" dirty="0"/>
              <a:t> </a:t>
            </a:r>
            <a:r>
              <a:rPr lang="en-US" altLang="zh-CN" dirty="0"/>
              <a:t>that users interact to perform a certain job. These Activities are arranged in a stack called back stack. Android task mechanism is designed for facilitating inter-app communication and for better support app collaborating under same tasks. If different Apps want to accomplish a same job, they can put some of their Activities in a same task as if they are operated in the same App. This design can not only make the inter-app collaboration faster but also reduce memory usage.</a:t>
            </a:r>
          </a:p>
          <a:p>
            <a:endParaRPr lang="en-US" dirty="0"/>
          </a:p>
        </p:txBody>
      </p:sp>
    </p:spTree>
    <p:extLst>
      <p:ext uri="{BB962C8B-B14F-4D97-AF65-F5344CB8AC3E}">
        <p14:creationId xmlns:p14="http://schemas.microsoft.com/office/powerpoint/2010/main" val="1564722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According to Android official documentation, a task is a collection of Activities</a:t>
            </a:r>
            <a:r>
              <a:rPr lang="en-US" altLang="zh-CN" i="1" dirty="0"/>
              <a:t> </a:t>
            </a:r>
            <a:r>
              <a:rPr lang="en-US" altLang="zh-CN" dirty="0"/>
              <a:t>that users interact to perform a certain job. These Activities are arranged in a stack called back stack. Android task mechanism is designed for facilitating inter-app communication and for better support app collaborating under same tasks. If different Apps want to accomplish a same job, they can put some of their Activities in a same task as if they are operated in the same App. This design can not only make the inter-app collaboration faster but also reduce memory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Let’s take a look at a real-world example. Suppose you are a first time user of Instagram, you will have to first login to Instagram before you can proceed to view the posts in Instagram. In the </a:t>
            </a:r>
            <a:r>
              <a:rPr lang="en-US" altLang="zh-CN" dirty="0" err="1"/>
              <a:t>LogingActivity</a:t>
            </a:r>
            <a:r>
              <a:rPr lang="en-US" altLang="zh-CN" dirty="0"/>
              <a:t> of Instagram, you can actually choose to login with your Facebook account. If you choose this option, you will see the UI changes to Facebook </a:t>
            </a:r>
            <a:r>
              <a:rPr lang="en-US" altLang="zh-CN" dirty="0" err="1"/>
              <a:t>LoginActivity</a:t>
            </a:r>
            <a:r>
              <a:rPr lang="en-US" altLang="zh-CN" dirty="0"/>
              <a:t> which is implemented in the Facebook App. However, they actually reside in a same task. After you login to Facebook, then the UI changes back to </a:t>
            </a:r>
            <a:r>
              <a:rPr lang="en-US" altLang="zh-CN" dirty="0" err="1"/>
              <a:t>ViewPostActivity</a:t>
            </a:r>
            <a:r>
              <a:rPr lang="en-US" altLang="zh-CN" dirty="0"/>
              <a:t> in Instagram where you can view all the posts now. In this case, these three Activities reside in a same task or back stack even though they are from different Apps. Here are the real figures. As we can see, even if Facebook </a:t>
            </a:r>
            <a:r>
              <a:rPr lang="en-US" altLang="zh-CN" dirty="0" err="1"/>
              <a:t>LoginActivity</a:t>
            </a:r>
            <a:r>
              <a:rPr lang="en-US" altLang="zh-CN" dirty="0"/>
              <a:t>  shows up, there is only one Task when you pressed the “</a:t>
            </a:r>
            <a:r>
              <a:rPr lang="en-US" altLang="zh-CN" dirty="0" err="1"/>
              <a:t>recents</a:t>
            </a:r>
            <a:r>
              <a:rPr lang="en-US" altLang="zh-CN" dirty="0"/>
              <a:t>” button.</a:t>
            </a:r>
            <a:endParaRPr lang="zh-CN" altLang="en-US" dirty="0"/>
          </a:p>
          <a:p>
            <a:endParaRPr lang="en-US" dirty="0"/>
          </a:p>
        </p:txBody>
      </p:sp>
    </p:spTree>
    <p:extLst>
      <p:ext uri="{BB962C8B-B14F-4D97-AF65-F5344CB8AC3E}">
        <p14:creationId xmlns:p14="http://schemas.microsoft.com/office/powerpoint/2010/main" val="1454763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 one hand, Android task mechanism provides a more flexible and convenient inter-app collaboration environment, on the other hand, however, it also leaves privacy concerns due to the relaxation of the isolation enforcement. Relaxation of the isolation enforcement can often cause unexpected over-permissive privilege to other apps. </a:t>
            </a:r>
            <a:r>
              <a:rPr lang="en-US" altLang="zh-CN" dirty="0" err="1"/>
              <a:t>Chaungang</a:t>
            </a:r>
            <a:r>
              <a:rPr lang="en-US" altLang="zh-CN" dirty="0"/>
              <a:t> Ren et al. conducted the first security study towards Android task mechanism and found passive attack vectors related to task hijacking are possible which can result in spoofing and phishing.</a:t>
            </a:r>
            <a:endParaRPr lang="zh-CN" altLang="en-US" dirty="0"/>
          </a:p>
        </p:txBody>
      </p:sp>
    </p:spTree>
    <p:extLst>
      <p:ext uri="{BB962C8B-B14F-4D97-AF65-F5344CB8AC3E}">
        <p14:creationId xmlns:p14="http://schemas.microsoft.com/office/powerpoint/2010/main" val="1787568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1966690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order to conduct our first mission, we first need to go over the key attributes associated with task mechanism.  Then we proceed to study the control conditions of them.</a:t>
            </a:r>
            <a:endParaRPr lang="zh-CN" altLang="en-US" dirty="0"/>
          </a:p>
        </p:txBody>
      </p:sp>
    </p:spTree>
    <p:extLst>
      <p:ext uri="{BB962C8B-B14F-4D97-AF65-F5344CB8AC3E}">
        <p14:creationId xmlns:p14="http://schemas.microsoft.com/office/powerpoint/2010/main" val="2881737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a:t>According to Android official documentations. There are three main attributes associated with task mechanism. The first one is ……</a:t>
            </a:r>
            <a:endParaRPr dirty="0"/>
          </a:p>
        </p:txBody>
      </p:sp>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7716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To study the control conditions of task mechanism, we split it into a 4-substep process. First we setup our experiment environment which contains 2 App, </a:t>
            </a:r>
            <a:r>
              <a:rPr lang="en-US" altLang="zh-CN" dirty="0" err="1" smtClean="0"/>
              <a:t>AppB</a:t>
            </a:r>
            <a:r>
              <a:rPr lang="en-US" altLang="zh-CN" dirty="0" smtClean="0"/>
              <a:t> represents benign app and </a:t>
            </a:r>
            <a:r>
              <a:rPr lang="en-US" altLang="zh-CN" dirty="0" err="1" smtClean="0"/>
              <a:t>AppM</a:t>
            </a:r>
            <a:r>
              <a:rPr lang="en-US" altLang="zh-CN" dirty="0" smtClean="0"/>
              <a:t> represents malicious App. Second </a:t>
            </a:r>
            <a:r>
              <a:rPr lang="en-US" altLang="zh-CN" dirty="0" err="1" smtClean="0"/>
              <a:t>substep</a:t>
            </a:r>
            <a:r>
              <a:rPr lang="en-US" altLang="zh-CN" dirty="0" smtClean="0"/>
              <a:t> is to explore possible combinations of value keys of task attributes using dynamic testing. Note that we don’t consider </a:t>
            </a:r>
            <a:r>
              <a:rPr lang="en-US" altLang="zh-CN" dirty="0" err="1" smtClean="0"/>
              <a:t>AppB</a:t>
            </a:r>
            <a:r>
              <a:rPr lang="en-US" altLang="zh-CN" dirty="0" smtClean="0"/>
              <a:t> to have different values other than default for </a:t>
            </a:r>
            <a:r>
              <a:rPr lang="en-US" altLang="zh-CN" dirty="0" err="1" smtClean="0"/>
              <a:t>taskAffinity</a:t>
            </a:r>
            <a:r>
              <a:rPr lang="en-US" altLang="zh-CN" dirty="0" smtClean="0"/>
              <a:t> and </a:t>
            </a:r>
            <a:r>
              <a:rPr lang="en-US" altLang="zh-CN" dirty="0" err="1" smtClean="0"/>
              <a:t>allowTaskReparenting</a:t>
            </a:r>
            <a:r>
              <a:rPr lang="en-US" altLang="zh-CN" dirty="0" smtClean="0"/>
              <a:t> since they will not be set in the default case. We only change the attribute values of </a:t>
            </a:r>
            <a:r>
              <a:rPr lang="en-US" altLang="zh-CN" dirty="0" err="1" smtClean="0"/>
              <a:t>AppM</a:t>
            </a:r>
            <a:r>
              <a:rPr lang="en-US" altLang="zh-CN" dirty="0" smtClean="0"/>
              <a:t> since attacker can only freely set up attribute values for his own malicious app. Then we explore how the launch events could pose a difference in task interference process. And lastly we observed the resulting states, i.e., which app is in the foreground and if they are in the same task.</a:t>
            </a:r>
            <a:endParaRPr lang="zh-CN" altLang="en-US" dirty="0" smtClean="0"/>
          </a:p>
          <a:p>
            <a:endParaRPr lang="en-US" dirty="0"/>
          </a:p>
        </p:txBody>
      </p:sp>
    </p:spTree>
    <p:extLst>
      <p:ext uri="{BB962C8B-B14F-4D97-AF65-F5344CB8AC3E}">
        <p14:creationId xmlns:p14="http://schemas.microsoft.com/office/powerpoint/2010/main" val="942189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 Option 1">
    <p:bg>
      <p:bgRef idx="1001">
        <a:schemeClr val="bg1"/>
      </p:bgRef>
    </p:bg>
    <p:spTree>
      <p:nvGrpSpPr>
        <p:cNvPr id="1" name="Shape 13"/>
        <p:cNvGrpSpPr/>
        <p:nvPr/>
      </p:nvGrpSpPr>
      <p:grpSpPr>
        <a:xfrm>
          <a:off x="0" y="0"/>
          <a:ext cx="0" cy="0"/>
          <a:chOff x="0" y="0"/>
          <a:chExt cx="0" cy="0"/>
        </a:xfrm>
      </p:grpSpPr>
      <p:pic>
        <p:nvPicPr>
          <p:cNvPr id="14" name="Shape 14" descr="PPT-General7.jp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5" name="Shape 15"/>
          <p:cNvSpPr txBox="1">
            <a:spLocks noGrp="1"/>
          </p:cNvSpPr>
          <p:nvPr>
            <p:ph type="ctrTitle"/>
          </p:nvPr>
        </p:nvSpPr>
        <p:spPr>
          <a:xfrm>
            <a:off x="4140836" y="465277"/>
            <a:ext cx="7259037" cy="2441159"/>
          </a:xfrm>
          <a:prstGeom prst="rect">
            <a:avLst/>
          </a:prstGeom>
          <a:noFill/>
          <a:ln>
            <a:noFill/>
          </a:ln>
        </p:spPr>
        <p:txBody>
          <a:bodyPr lIns="91425" tIns="91425" rIns="91425" bIns="91425" anchor="t" anchorCtr="0"/>
          <a:lstStyle>
            <a:lvl1pPr marL="0" marR="0" lvl="0" indent="0" algn="l" rtl="0">
              <a:spcBef>
                <a:spcPts val="0"/>
              </a:spcBef>
              <a:buClr>
                <a:srgbClr val="FFFFFF"/>
              </a:buClr>
              <a:buFont typeface="Arial"/>
              <a:buNone/>
              <a:defRPr sz="4000" b="1" i="0" u="none" strike="noStrike" cap="none">
                <a:solidFill>
                  <a:srgbClr val="FFFFFF"/>
                </a:solidFill>
                <a:latin typeface="Arial"/>
                <a:ea typeface="Arial"/>
                <a:cs typeface="Arial"/>
                <a:sym typeface="Arial"/>
              </a:defRPr>
            </a:lvl1pPr>
            <a:lvl2pPr marL="0" marR="0" lvl="1" indent="0" algn="l" rtl="0">
              <a:spcBef>
                <a:spcPts val="0"/>
              </a:spcBef>
              <a:buNone/>
              <a:defRPr sz="1800" b="0" i="0" u="none" strike="noStrike" cap="none">
                <a:solidFill>
                  <a:schemeClr val="dk2"/>
                </a:solidFill>
              </a:defRPr>
            </a:lvl2pPr>
            <a:lvl3pPr marL="0" marR="0" lvl="2" indent="0" algn="l" rtl="0">
              <a:spcBef>
                <a:spcPts val="0"/>
              </a:spcBef>
              <a:buNone/>
              <a:defRPr sz="1800" b="0" i="0" u="none" strike="noStrike" cap="none">
                <a:solidFill>
                  <a:schemeClr val="dk2"/>
                </a:solidFill>
              </a:defRPr>
            </a:lvl3pPr>
            <a:lvl4pPr marL="0" marR="0" lvl="3" indent="0" algn="l" rtl="0">
              <a:spcBef>
                <a:spcPts val="0"/>
              </a:spcBef>
              <a:buNone/>
              <a:defRPr sz="1800" b="0" i="0" u="none" strike="noStrike" cap="none">
                <a:solidFill>
                  <a:schemeClr val="dk2"/>
                </a:solidFill>
              </a:defRPr>
            </a:lvl4pPr>
            <a:lvl5pPr marL="0" marR="0" lvl="4" indent="0" algn="l" rtl="0">
              <a:spcBef>
                <a:spcPts val="0"/>
              </a:spcBef>
              <a:buNone/>
              <a:defRPr sz="1800" b="0" i="0" u="none" strike="noStrike" cap="none">
                <a:solidFill>
                  <a:schemeClr val="dk2"/>
                </a:solidFill>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16" name="Shape 16"/>
          <p:cNvSpPr txBox="1">
            <a:spLocks noGrp="1"/>
          </p:cNvSpPr>
          <p:nvPr>
            <p:ph type="subTitle" idx="1"/>
          </p:nvPr>
        </p:nvSpPr>
        <p:spPr>
          <a:xfrm>
            <a:off x="4140836" y="3137686"/>
            <a:ext cx="7259037" cy="1752600"/>
          </a:xfrm>
          <a:prstGeom prst="rect">
            <a:avLst/>
          </a:prstGeom>
          <a:noFill/>
          <a:ln>
            <a:noFill/>
          </a:ln>
        </p:spPr>
        <p:txBody>
          <a:bodyPr lIns="91425" tIns="91425" rIns="91425" bIns="91425" anchor="t" anchorCtr="0"/>
          <a:lstStyle>
            <a:lvl1pPr marL="0" marR="0" lvl="0" indent="0" algn="l" rtl="0">
              <a:spcBef>
                <a:spcPts val="480"/>
              </a:spcBef>
              <a:buClr>
                <a:schemeClr val="accent1"/>
              </a:buClr>
              <a:buFont typeface="Noto Sans Symbols"/>
              <a:buNone/>
              <a:defRPr sz="2400" b="0" i="0" u="none" strike="noStrike" cap="none">
                <a:solidFill>
                  <a:srgbClr val="ECE9C6"/>
                </a:solidFill>
                <a:latin typeface="Arial"/>
                <a:ea typeface="Arial"/>
                <a:cs typeface="Arial"/>
                <a:sym typeface="Arial"/>
              </a:defRPr>
            </a:lvl1pPr>
            <a:lvl2pPr marL="457217" marR="0" lvl="1" indent="0" algn="ctr" rtl="0">
              <a:spcBef>
                <a:spcPts val="440"/>
              </a:spcBef>
              <a:buClr>
                <a:schemeClr val="accent1"/>
              </a:buClr>
              <a:buFont typeface="Noto Sans Symbols"/>
              <a:buNone/>
              <a:defRPr sz="2200" b="0" i="0" u="none" strike="noStrike" cap="none">
                <a:solidFill>
                  <a:srgbClr val="888888"/>
                </a:solidFill>
                <a:latin typeface="Book Antiqua"/>
                <a:ea typeface="Book Antiqua"/>
                <a:cs typeface="Book Antiqua"/>
                <a:sym typeface="Book Antiqua"/>
              </a:defRPr>
            </a:lvl2pPr>
            <a:lvl3pPr marL="914434" marR="0" lvl="2" indent="0" algn="ctr" rtl="0">
              <a:spcBef>
                <a:spcPts val="400"/>
              </a:spcBef>
              <a:buClr>
                <a:schemeClr val="accent1"/>
              </a:buClr>
              <a:buFont typeface="Noto Sans Symbols"/>
              <a:buNone/>
              <a:defRPr sz="2000" b="0" i="0" u="none" strike="noStrike" cap="none">
                <a:solidFill>
                  <a:srgbClr val="888888"/>
                </a:solidFill>
                <a:latin typeface="Book Antiqua"/>
                <a:ea typeface="Book Antiqua"/>
                <a:cs typeface="Book Antiqua"/>
                <a:sym typeface="Book Antiqua"/>
              </a:defRPr>
            </a:lvl3pPr>
            <a:lvl4pPr marL="1371651" marR="0" lvl="3" indent="0" algn="ctr" rtl="0">
              <a:spcBef>
                <a:spcPts val="360"/>
              </a:spcBef>
              <a:buClr>
                <a:schemeClr val="accent1"/>
              </a:buClr>
              <a:buFont typeface="Noto Sans Symbols"/>
              <a:buNone/>
              <a:defRPr sz="1800" b="0" i="0" u="none" strike="noStrike" cap="none">
                <a:solidFill>
                  <a:srgbClr val="888888"/>
                </a:solidFill>
                <a:latin typeface="Book Antiqua"/>
                <a:ea typeface="Book Antiqua"/>
                <a:cs typeface="Book Antiqua"/>
                <a:sym typeface="Book Antiqua"/>
              </a:defRPr>
            </a:lvl4pPr>
            <a:lvl5pPr marL="1828869" marR="0" lvl="4" indent="0" algn="ctr" rtl="0">
              <a:spcBef>
                <a:spcPts val="320"/>
              </a:spcBef>
              <a:buClr>
                <a:schemeClr val="accent1"/>
              </a:buClr>
              <a:buFont typeface="Noto Sans Symbols"/>
              <a:buNone/>
              <a:defRPr sz="1600" b="0" i="0" u="none" strike="noStrike" cap="none">
                <a:solidFill>
                  <a:srgbClr val="888888"/>
                </a:solidFill>
                <a:latin typeface="Book Antiqua"/>
                <a:ea typeface="Book Antiqua"/>
                <a:cs typeface="Book Antiqua"/>
                <a:sym typeface="Book Antiqua"/>
              </a:defRPr>
            </a:lvl5pPr>
            <a:lvl6pPr marL="2286086" marR="0" lvl="5" indent="0" algn="ctr" rtl="0">
              <a:spcBef>
                <a:spcPts val="400"/>
              </a:spcBef>
              <a:buClr>
                <a:schemeClr val="accent1"/>
              </a:buClr>
              <a:buFont typeface="Noto Sans Symbols"/>
              <a:buNone/>
              <a:defRPr sz="1400" b="0" i="0" u="none" strike="noStrike" cap="none">
                <a:solidFill>
                  <a:srgbClr val="888888"/>
                </a:solidFill>
                <a:latin typeface="Book Antiqua"/>
                <a:ea typeface="Book Antiqua"/>
                <a:cs typeface="Book Antiqua"/>
                <a:sym typeface="Book Antiqua"/>
              </a:defRPr>
            </a:lvl6pPr>
            <a:lvl7pPr marL="2743303" marR="0" lvl="6" indent="0" algn="ctr" rtl="0">
              <a:spcBef>
                <a:spcPts val="400"/>
              </a:spcBef>
              <a:buClr>
                <a:schemeClr val="accent1"/>
              </a:buClr>
              <a:buFont typeface="Noto Sans Symbols"/>
              <a:buNone/>
              <a:defRPr sz="1400" b="0" i="0" u="none" strike="noStrike" cap="none">
                <a:solidFill>
                  <a:srgbClr val="888888"/>
                </a:solidFill>
                <a:latin typeface="Book Antiqua"/>
                <a:ea typeface="Book Antiqua"/>
                <a:cs typeface="Book Antiqua"/>
                <a:sym typeface="Book Antiqua"/>
              </a:defRPr>
            </a:lvl7pPr>
            <a:lvl8pPr marL="3200519" marR="0" lvl="7" indent="0" algn="ctr" rtl="0">
              <a:spcBef>
                <a:spcPts val="400"/>
              </a:spcBef>
              <a:buClr>
                <a:schemeClr val="accent1"/>
              </a:buClr>
              <a:buFont typeface="Noto Sans Symbols"/>
              <a:buNone/>
              <a:defRPr sz="1400" b="0" i="0" u="none" strike="noStrike" cap="none">
                <a:solidFill>
                  <a:srgbClr val="888888"/>
                </a:solidFill>
                <a:latin typeface="Book Antiqua"/>
                <a:ea typeface="Book Antiqua"/>
                <a:cs typeface="Book Antiqua"/>
                <a:sym typeface="Book Antiqua"/>
              </a:defRPr>
            </a:lvl8pPr>
            <a:lvl9pPr marL="3657736" marR="0" lvl="8" indent="0" algn="ctr" rtl="0">
              <a:spcBef>
                <a:spcPts val="400"/>
              </a:spcBef>
              <a:buClr>
                <a:schemeClr val="accent1"/>
              </a:buClr>
              <a:buFont typeface="Noto Sans Symbols"/>
              <a:buNone/>
              <a:defRPr sz="1400" b="0" i="0" u="none" strike="noStrike" cap="none">
                <a:solidFill>
                  <a:srgbClr val="888888"/>
                </a:solidFill>
                <a:latin typeface="Book Antiqua"/>
                <a:ea typeface="Book Antiqua"/>
                <a:cs typeface="Book Antiqua"/>
                <a:sym typeface="Book Antiqua"/>
              </a:defRPr>
            </a:lvl9pPr>
          </a:lstStyle>
          <a:p>
            <a:endParaRP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body" idx="1"/>
          </p:nvPr>
        </p:nvSpPr>
        <p:spPr>
          <a:xfrm>
            <a:off x="932333" y="1891421"/>
            <a:ext cx="10327340" cy="3170264"/>
          </a:xfrm>
          <a:prstGeom prst="rect">
            <a:avLst/>
          </a:prstGeom>
          <a:noFill/>
          <a:ln>
            <a:noFill/>
          </a:ln>
        </p:spPr>
        <p:txBody>
          <a:bodyPr lIns="91425" tIns="91425" rIns="91425" bIns="91425" anchor="t" anchorCtr="0"/>
          <a:lstStyle>
            <a:lvl1pPr marL="342900" marR="0" lvl="0" indent="-342900" algn="l" rtl="0">
              <a:spcBef>
                <a:spcPts val="480"/>
              </a:spcBef>
              <a:buClr>
                <a:schemeClr val="accent1"/>
              </a:buClr>
              <a:buFont typeface="Arial" charset="0"/>
              <a:buChar char="•"/>
              <a:defRPr sz="2400" b="0" i="0" u="none" strike="noStrike" cap="none">
                <a:solidFill>
                  <a:schemeClr val="tx1"/>
                </a:solidFill>
                <a:latin typeface="Cambria" charset="0"/>
                <a:ea typeface="Cambria" charset="0"/>
                <a:cs typeface="Cambria" charset="0"/>
                <a:sym typeface="Arial"/>
              </a:defRPr>
            </a:lvl1pPr>
            <a:lvl2pPr marL="411495" marR="0" lvl="1" indent="-5080" algn="l" rtl="0">
              <a:spcBef>
                <a:spcPts val="440"/>
              </a:spcBef>
              <a:buClr>
                <a:schemeClr val="accent1"/>
              </a:buClr>
              <a:buFont typeface="Noto Sans Symbols"/>
              <a:buNone/>
              <a:defRPr sz="2200" b="0" i="0" u="none" strike="noStrike" cap="none">
                <a:solidFill>
                  <a:srgbClr val="262626"/>
                </a:solidFill>
                <a:latin typeface="Arial"/>
                <a:ea typeface="Arial"/>
                <a:cs typeface="Arial"/>
                <a:sym typeface="Arial"/>
              </a:defRPr>
            </a:lvl2pPr>
            <a:lvl3pPr marL="777269" marR="0" lvl="2" indent="-2540" algn="l" rtl="0">
              <a:spcBef>
                <a:spcPts val="400"/>
              </a:spcBef>
              <a:buClr>
                <a:schemeClr val="accent1"/>
              </a:buClr>
              <a:buFont typeface="Noto Sans Symbols"/>
              <a:buNone/>
              <a:defRPr sz="2000" b="0" i="0" u="none" strike="noStrike" cap="none">
                <a:solidFill>
                  <a:srgbClr val="262626"/>
                </a:solidFill>
                <a:latin typeface="Arial"/>
                <a:ea typeface="Arial"/>
                <a:cs typeface="Arial"/>
                <a:sym typeface="Arial"/>
              </a:defRPr>
            </a:lvl3pPr>
            <a:lvl4pPr marL="1188764" marR="0" lvl="3" indent="-7619" algn="l" rtl="0">
              <a:spcBef>
                <a:spcPts val="360"/>
              </a:spcBef>
              <a:buClr>
                <a:schemeClr val="accent1"/>
              </a:buClr>
              <a:buFont typeface="Noto Sans Symbols"/>
              <a:buNone/>
              <a:defRPr sz="1800" b="0" i="0" u="none" strike="noStrike" cap="none">
                <a:solidFill>
                  <a:srgbClr val="262626"/>
                </a:solidFill>
                <a:latin typeface="Arial"/>
                <a:ea typeface="Arial"/>
                <a:cs typeface="Arial"/>
                <a:sym typeface="Arial"/>
              </a:defRPr>
            </a:lvl4pPr>
            <a:lvl5pPr marL="1508816" marR="0" lvl="4" indent="-10160" algn="l" rtl="0">
              <a:spcBef>
                <a:spcPts val="320"/>
              </a:spcBef>
              <a:buClr>
                <a:schemeClr val="accent1"/>
              </a:buClr>
              <a:buFont typeface="Noto Sans Symbols"/>
              <a:buNone/>
              <a:defRPr sz="1600" b="0" i="0" u="none" strike="noStrike" cap="none">
                <a:solidFill>
                  <a:srgbClr val="262626"/>
                </a:solidFill>
                <a:latin typeface="Arial"/>
                <a:ea typeface="Arial"/>
                <a:cs typeface="Arial"/>
                <a:sym typeface="Arial"/>
              </a:defRPr>
            </a:lvl5pPr>
            <a:lvl6pPr marL="2148920" marR="0" lvl="5" indent="-193046" algn="l" rtl="0">
              <a:spcBef>
                <a:spcPts val="400"/>
              </a:spcBef>
              <a:buClr>
                <a:schemeClr val="accent1"/>
              </a:buClr>
              <a:buSzPct val="100000"/>
              <a:buFont typeface="Noto Sans Symbols"/>
              <a:buChar char="❧"/>
              <a:defRPr sz="1400" b="0" i="0" u="none" strike="noStrike" cap="none">
                <a:solidFill>
                  <a:schemeClr val="dk1"/>
                </a:solidFill>
                <a:latin typeface="Book Antiqua"/>
                <a:ea typeface="Book Antiqua"/>
                <a:cs typeface="Book Antiqua"/>
                <a:sym typeface="Book Antiqua"/>
              </a:defRPr>
            </a:lvl6pPr>
            <a:lvl7pPr marL="2468972" marR="0" lvl="6" indent="-195586" algn="l" rtl="0">
              <a:spcBef>
                <a:spcPts val="400"/>
              </a:spcBef>
              <a:buClr>
                <a:schemeClr val="accent1"/>
              </a:buClr>
              <a:buSzPct val="100000"/>
              <a:buFont typeface="Noto Sans Symbols"/>
              <a:buChar char="❧"/>
              <a:defRPr sz="1400" b="0" i="0" u="none" strike="noStrike" cap="none">
                <a:solidFill>
                  <a:schemeClr val="dk1"/>
                </a:solidFill>
                <a:latin typeface="Book Antiqua"/>
                <a:ea typeface="Book Antiqua"/>
                <a:cs typeface="Book Antiqua"/>
                <a:sym typeface="Book Antiqua"/>
              </a:defRPr>
            </a:lvl7pPr>
            <a:lvl8pPr marL="2789024" marR="0" lvl="7" indent="-185427" algn="l" rtl="0">
              <a:spcBef>
                <a:spcPts val="400"/>
              </a:spcBef>
              <a:buClr>
                <a:schemeClr val="accent1"/>
              </a:buClr>
              <a:buSzPct val="100000"/>
              <a:buFont typeface="Noto Sans Symbols"/>
              <a:buChar char="❧"/>
              <a:defRPr sz="1400" b="0" i="0" u="none" strike="noStrike" cap="none">
                <a:solidFill>
                  <a:schemeClr val="dk1"/>
                </a:solidFill>
                <a:latin typeface="Book Antiqua"/>
                <a:ea typeface="Book Antiqua"/>
                <a:cs typeface="Book Antiqua"/>
                <a:sym typeface="Book Antiqua"/>
              </a:defRPr>
            </a:lvl8pPr>
            <a:lvl9pPr marL="3109076" marR="0" lvl="8" indent="-187967" algn="l" rtl="0">
              <a:spcBef>
                <a:spcPts val="400"/>
              </a:spcBef>
              <a:buClr>
                <a:schemeClr val="accent1"/>
              </a:buClr>
              <a:buSzPct val="1000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dirty="0"/>
          </a:p>
        </p:txBody>
      </p:sp>
      <p:sp>
        <p:nvSpPr>
          <p:cNvPr id="19" name="Shape 19"/>
          <p:cNvSpPr txBox="1">
            <a:spLocks noGrp="1"/>
          </p:cNvSpPr>
          <p:nvPr>
            <p:ph type="title"/>
          </p:nvPr>
        </p:nvSpPr>
        <p:spPr>
          <a:xfrm>
            <a:off x="917989" y="570156"/>
            <a:ext cx="10341684" cy="1054250"/>
          </a:xfrm>
          <a:prstGeom prst="rect">
            <a:avLst/>
          </a:prstGeom>
          <a:noFill/>
          <a:ln>
            <a:noFill/>
          </a:ln>
        </p:spPr>
        <p:txBody>
          <a:bodyPr lIns="91425" tIns="91425" rIns="91425" bIns="91425" anchor="ctr" anchorCtr="0"/>
          <a:lstStyle>
            <a:lvl1pPr marL="0" marR="0" lvl="0" indent="0" algn="l" rtl="0">
              <a:spcBef>
                <a:spcPts val="0"/>
              </a:spcBef>
              <a:buClr>
                <a:srgbClr val="3F3F3F"/>
              </a:buClr>
              <a:buFont typeface="Arial"/>
              <a:buNone/>
              <a:defRPr sz="4000" b="1" i="0" u="none" strike="noStrike" cap="none">
                <a:solidFill>
                  <a:srgbClr val="0070C0"/>
                </a:solidFill>
                <a:latin typeface="Arial"/>
                <a:ea typeface="Arial"/>
                <a:cs typeface="Arial"/>
                <a:sym typeface="Arial"/>
              </a:defRPr>
            </a:lvl1pPr>
            <a:lvl2pPr marL="0" marR="0" lvl="1" indent="0" algn="l" rtl="0">
              <a:spcBef>
                <a:spcPts val="0"/>
              </a:spcBef>
              <a:buNone/>
              <a:defRPr sz="1800" b="0" i="0" u="none" strike="noStrike" cap="none">
                <a:solidFill>
                  <a:schemeClr val="dk2"/>
                </a:solidFill>
              </a:defRPr>
            </a:lvl2pPr>
            <a:lvl3pPr marL="0" marR="0" lvl="2" indent="0" algn="l" rtl="0">
              <a:spcBef>
                <a:spcPts val="0"/>
              </a:spcBef>
              <a:buNone/>
              <a:defRPr sz="1800" b="0" i="0" u="none" strike="noStrike" cap="none">
                <a:solidFill>
                  <a:schemeClr val="dk2"/>
                </a:solidFill>
              </a:defRPr>
            </a:lvl3pPr>
            <a:lvl4pPr marL="0" marR="0" lvl="3" indent="0" algn="l" rtl="0">
              <a:spcBef>
                <a:spcPts val="0"/>
              </a:spcBef>
              <a:buNone/>
              <a:defRPr sz="1800" b="0" i="0" u="none" strike="noStrike" cap="none">
                <a:solidFill>
                  <a:schemeClr val="dk2"/>
                </a:solidFill>
              </a:defRPr>
            </a:lvl4pPr>
            <a:lvl5pPr marL="0" marR="0" lvl="4" indent="0" algn="l" rtl="0">
              <a:spcBef>
                <a:spcPts val="0"/>
              </a:spcBef>
              <a:buNone/>
              <a:defRPr sz="1800" b="0" i="0" u="none" strike="noStrike" cap="none">
                <a:solidFill>
                  <a:schemeClr val="dk2"/>
                </a:solidFill>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Slide - Option 2">
    <p:spTree>
      <p:nvGrpSpPr>
        <p:cNvPr id="1" name="Shape 20"/>
        <p:cNvGrpSpPr/>
        <p:nvPr/>
      </p:nvGrpSpPr>
      <p:grpSpPr>
        <a:xfrm>
          <a:off x="0" y="0"/>
          <a:ext cx="0" cy="0"/>
          <a:chOff x="0" y="0"/>
          <a:chExt cx="0" cy="0"/>
        </a:xfrm>
      </p:grpSpPr>
      <p:pic>
        <p:nvPicPr>
          <p:cNvPr id="21" name="Shape 21" descr="plainluecover.jp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2" name="Shape 22"/>
          <p:cNvSpPr txBox="1">
            <a:spLocks noGrp="1"/>
          </p:cNvSpPr>
          <p:nvPr>
            <p:ph type="title"/>
          </p:nvPr>
        </p:nvSpPr>
        <p:spPr>
          <a:xfrm>
            <a:off x="920057" y="1204864"/>
            <a:ext cx="10339617" cy="1910715"/>
          </a:xfrm>
          <a:prstGeom prst="rect">
            <a:avLst/>
          </a:prstGeom>
          <a:noFill/>
          <a:ln>
            <a:noFill/>
          </a:ln>
        </p:spPr>
        <p:txBody>
          <a:bodyPr lIns="91425" tIns="91425" rIns="91425" bIns="91425" anchor="b" anchorCtr="0"/>
          <a:lstStyle>
            <a:lvl1pPr marL="0" marR="0" lvl="0" indent="0" algn="ctr" rtl="0">
              <a:spcBef>
                <a:spcPts val="0"/>
              </a:spcBef>
              <a:buClr>
                <a:srgbClr val="FFFFFF"/>
              </a:buClr>
              <a:buFont typeface="Arial"/>
              <a:buNone/>
              <a:defRPr sz="5400" b="1" i="0" u="none" strike="noStrike" cap="none">
                <a:solidFill>
                  <a:srgbClr val="FFFFFF"/>
                </a:solidFill>
                <a:latin typeface="Arial"/>
                <a:ea typeface="Arial"/>
                <a:cs typeface="Arial"/>
                <a:sym typeface="Arial"/>
              </a:defRPr>
            </a:lvl1pPr>
            <a:lvl2pPr marL="0" marR="0" lvl="1" indent="0" algn="l" rtl="0">
              <a:spcBef>
                <a:spcPts val="0"/>
              </a:spcBef>
              <a:buNone/>
              <a:defRPr sz="1800" b="0" i="0" u="none" strike="noStrike" cap="none">
                <a:solidFill>
                  <a:schemeClr val="dk2"/>
                </a:solidFill>
              </a:defRPr>
            </a:lvl2pPr>
            <a:lvl3pPr marL="0" marR="0" lvl="2" indent="0" algn="l" rtl="0">
              <a:spcBef>
                <a:spcPts val="0"/>
              </a:spcBef>
              <a:buNone/>
              <a:defRPr sz="1800" b="0" i="0" u="none" strike="noStrike" cap="none">
                <a:solidFill>
                  <a:schemeClr val="dk2"/>
                </a:solidFill>
              </a:defRPr>
            </a:lvl3pPr>
            <a:lvl4pPr marL="0" marR="0" lvl="3" indent="0" algn="l" rtl="0">
              <a:spcBef>
                <a:spcPts val="0"/>
              </a:spcBef>
              <a:buNone/>
              <a:defRPr sz="1800" b="0" i="0" u="none" strike="noStrike" cap="none">
                <a:solidFill>
                  <a:schemeClr val="dk2"/>
                </a:solidFill>
              </a:defRPr>
            </a:lvl4pPr>
            <a:lvl5pPr marL="0" marR="0" lvl="4" indent="0" algn="l" rtl="0">
              <a:spcBef>
                <a:spcPts val="0"/>
              </a:spcBef>
              <a:buNone/>
              <a:defRPr sz="1800" b="0" i="0" u="none" strike="noStrike" cap="none">
                <a:solidFill>
                  <a:schemeClr val="dk2"/>
                </a:solidFill>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23" name="Shape 23"/>
          <p:cNvSpPr txBox="1">
            <a:spLocks noGrp="1"/>
          </p:cNvSpPr>
          <p:nvPr>
            <p:ph type="body" idx="1"/>
          </p:nvPr>
        </p:nvSpPr>
        <p:spPr>
          <a:xfrm>
            <a:off x="932329" y="3324435"/>
            <a:ext cx="10312995" cy="1500187"/>
          </a:xfrm>
          <a:prstGeom prst="rect">
            <a:avLst/>
          </a:prstGeom>
          <a:noFill/>
          <a:ln>
            <a:noFill/>
          </a:ln>
        </p:spPr>
        <p:txBody>
          <a:bodyPr lIns="91425" tIns="91425" rIns="91425" bIns="91425" anchor="t" anchorCtr="0"/>
          <a:lstStyle>
            <a:lvl1pPr marL="0" marR="0" lvl="0" indent="0" algn="ctr" rtl="0">
              <a:spcBef>
                <a:spcPts val="400"/>
              </a:spcBef>
              <a:buClr>
                <a:schemeClr val="accent1"/>
              </a:buClr>
              <a:buFont typeface="Noto Sans Symbols"/>
              <a:buNone/>
              <a:defRPr sz="2000" b="0" i="0" u="none" strike="noStrike" cap="none">
                <a:solidFill>
                  <a:srgbClr val="FFFFFF"/>
                </a:solidFill>
                <a:latin typeface="Arial"/>
                <a:ea typeface="Arial"/>
                <a:cs typeface="Arial"/>
                <a:sym typeface="Arial"/>
              </a:defRPr>
            </a:lvl1pPr>
            <a:lvl2pPr marL="457217" marR="0" lvl="1" indent="0" algn="l" rtl="0">
              <a:spcBef>
                <a:spcPts val="360"/>
              </a:spcBef>
              <a:buClr>
                <a:schemeClr val="accent1"/>
              </a:buClr>
              <a:buFont typeface="Noto Sans Symbols"/>
              <a:buNone/>
              <a:defRPr sz="1800" b="0" i="0" u="none" strike="noStrike" cap="none">
                <a:solidFill>
                  <a:srgbClr val="888888"/>
                </a:solidFill>
                <a:latin typeface="Book Antiqua"/>
                <a:ea typeface="Book Antiqua"/>
                <a:cs typeface="Book Antiqua"/>
                <a:sym typeface="Book Antiqua"/>
              </a:defRPr>
            </a:lvl2pPr>
            <a:lvl3pPr marL="914434" marR="0" lvl="2" indent="0" algn="l" rtl="0">
              <a:spcBef>
                <a:spcPts val="320"/>
              </a:spcBef>
              <a:buClr>
                <a:schemeClr val="accent1"/>
              </a:buClr>
              <a:buFont typeface="Noto Sans Symbols"/>
              <a:buNone/>
              <a:defRPr sz="1600" b="0" i="0" u="none" strike="noStrike" cap="none">
                <a:solidFill>
                  <a:srgbClr val="888888"/>
                </a:solidFill>
                <a:latin typeface="Book Antiqua"/>
                <a:ea typeface="Book Antiqua"/>
                <a:cs typeface="Book Antiqua"/>
                <a:sym typeface="Book Antiqua"/>
              </a:defRPr>
            </a:lvl3pPr>
            <a:lvl4pPr marL="1371651" marR="0" lvl="3" indent="0" algn="l" rtl="0">
              <a:spcBef>
                <a:spcPts val="280"/>
              </a:spcBef>
              <a:buClr>
                <a:schemeClr val="accent1"/>
              </a:buClr>
              <a:buFont typeface="Noto Sans Symbols"/>
              <a:buNone/>
              <a:defRPr sz="1400" b="0" i="0" u="none" strike="noStrike" cap="none">
                <a:solidFill>
                  <a:srgbClr val="888888"/>
                </a:solidFill>
                <a:latin typeface="Book Antiqua"/>
                <a:ea typeface="Book Antiqua"/>
                <a:cs typeface="Book Antiqua"/>
                <a:sym typeface="Book Antiqua"/>
              </a:defRPr>
            </a:lvl4pPr>
            <a:lvl5pPr marL="1828869" marR="0" lvl="4" indent="0" algn="l" rtl="0">
              <a:spcBef>
                <a:spcPts val="280"/>
              </a:spcBef>
              <a:buClr>
                <a:schemeClr val="accent1"/>
              </a:buClr>
              <a:buFont typeface="Noto Sans Symbols"/>
              <a:buNone/>
              <a:defRPr sz="1400" b="0" i="0" u="none" strike="noStrike" cap="none">
                <a:solidFill>
                  <a:srgbClr val="888888"/>
                </a:solidFill>
                <a:latin typeface="Book Antiqua"/>
                <a:ea typeface="Book Antiqua"/>
                <a:cs typeface="Book Antiqua"/>
                <a:sym typeface="Book Antiqua"/>
              </a:defRPr>
            </a:lvl5pPr>
            <a:lvl6pPr marL="2286086" marR="0" lvl="5" indent="0" algn="l" rtl="0">
              <a:spcBef>
                <a:spcPts val="400"/>
              </a:spcBef>
              <a:buClr>
                <a:schemeClr val="accent1"/>
              </a:buClr>
              <a:buFont typeface="Noto Sans Symbols"/>
              <a:buNone/>
              <a:defRPr sz="1400" b="0" i="0" u="none" strike="noStrike" cap="none">
                <a:solidFill>
                  <a:srgbClr val="888888"/>
                </a:solidFill>
                <a:latin typeface="Book Antiqua"/>
                <a:ea typeface="Book Antiqua"/>
                <a:cs typeface="Book Antiqua"/>
                <a:sym typeface="Book Antiqua"/>
              </a:defRPr>
            </a:lvl6pPr>
            <a:lvl7pPr marL="2743303" marR="0" lvl="6" indent="0" algn="l" rtl="0">
              <a:spcBef>
                <a:spcPts val="400"/>
              </a:spcBef>
              <a:buClr>
                <a:schemeClr val="accent1"/>
              </a:buClr>
              <a:buFont typeface="Noto Sans Symbols"/>
              <a:buNone/>
              <a:defRPr sz="1400" b="0" i="0" u="none" strike="noStrike" cap="none">
                <a:solidFill>
                  <a:srgbClr val="888888"/>
                </a:solidFill>
                <a:latin typeface="Book Antiqua"/>
                <a:ea typeface="Book Antiqua"/>
                <a:cs typeface="Book Antiqua"/>
                <a:sym typeface="Book Antiqua"/>
              </a:defRPr>
            </a:lvl7pPr>
            <a:lvl8pPr marL="3200519" marR="0" lvl="7" indent="0" algn="l" rtl="0">
              <a:spcBef>
                <a:spcPts val="400"/>
              </a:spcBef>
              <a:buClr>
                <a:schemeClr val="accent1"/>
              </a:buClr>
              <a:buFont typeface="Noto Sans Symbols"/>
              <a:buNone/>
              <a:defRPr sz="1400" b="0" i="0" u="none" strike="noStrike" cap="none">
                <a:solidFill>
                  <a:srgbClr val="888888"/>
                </a:solidFill>
                <a:latin typeface="Book Antiqua"/>
                <a:ea typeface="Book Antiqua"/>
                <a:cs typeface="Book Antiqua"/>
                <a:sym typeface="Book Antiqua"/>
              </a:defRPr>
            </a:lvl8pPr>
            <a:lvl9pPr marL="3657736" marR="0" lvl="8" indent="0" algn="l" rtl="0">
              <a:spcBef>
                <a:spcPts val="400"/>
              </a:spcBef>
              <a:buClr>
                <a:schemeClr val="accent1"/>
              </a:buClr>
              <a:buFont typeface="Noto Sans Symbols"/>
              <a:buNone/>
              <a:defRPr sz="1400" b="0" i="0" u="none" strike="noStrike" cap="none">
                <a:solidFill>
                  <a:srgbClr val="888888"/>
                </a:solidFill>
                <a:latin typeface="Book Antiqua"/>
                <a:ea typeface="Book Antiqua"/>
                <a:cs typeface="Book Antiqua"/>
                <a:sym typeface="Book Antiqu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TxTwoObj">
  <p:cSld name="Two Columns with Subtitles">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917989" y="570156"/>
            <a:ext cx="10341684" cy="1054250"/>
          </a:xfrm>
          <a:prstGeom prst="rect">
            <a:avLst/>
          </a:prstGeom>
          <a:noFill/>
          <a:ln>
            <a:noFill/>
          </a:ln>
        </p:spPr>
        <p:txBody>
          <a:bodyPr lIns="91425" tIns="91425" rIns="91425" bIns="91425" anchor="t" anchorCtr="0"/>
          <a:lstStyle>
            <a:lvl1pPr marL="0" marR="0" lvl="0" indent="0" algn="ctr" rtl="0">
              <a:spcBef>
                <a:spcPts val="0"/>
              </a:spcBef>
              <a:buClr>
                <a:srgbClr val="595959"/>
              </a:buClr>
              <a:buFont typeface="Arial"/>
              <a:buNone/>
              <a:defRPr sz="4300" b="1" i="0" u="none" strike="noStrike" cap="none">
                <a:solidFill>
                  <a:srgbClr val="0070C0"/>
                </a:solidFill>
                <a:latin typeface="Arial"/>
                <a:ea typeface="Arial"/>
                <a:cs typeface="Arial"/>
                <a:sym typeface="Arial"/>
              </a:defRPr>
            </a:lvl1pPr>
            <a:lvl2pPr marL="0" marR="0" lvl="1" indent="0" algn="l" rtl="0">
              <a:spcBef>
                <a:spcPts val="0"/>
              </a:spcBef>
              <a:buNone/>
              <a:defRPr sz="1800" b="0" i="0" u="none" strike="noStrike" cap="none">
                <a:solidFill>
                  <a:schemeClr val="dk2"/>
                </a:solidFill>
              </a:defRPr>
            </a:lvl2pPr>
            <a:lvl3pPr marL="0" marR="0" lvl="2" indent="0" algn="l" rtl="0">
              <a:spcBef>
                <a:spcPts val="0"/>
              </a:spcBef>
              <a:buNone/>
              <a:defRPr sz="1800" b="0" i="0" u="none" strike="noStrike" cap="none">
                <a:solidFill>
                  <a:schemeClr val="dk2"/>
                </a:solidFill>
              </a:defRPr>
            </a:lvl3pPr>
            <a:lvl4pPr marL="0" marR="0" lvl="3" indent="0" algn="l" rtl="0">
              <a:spcBef>
                <a:spcPts val="0"/>
              </a:spcBef>
              <a:buNone/>
              <a:defRPr sz="1800" b="0" i="0" u="none" strike="noStrike" cap="none">
                <a:solidFill>
                  <a:schemeClr val="dk2"/>
                </a:solidFill>
              </a:defRPr>
            </a:lvl4pPr>
            <a:lvl5pPr marL="0" marR="0" lvl="4" indent="0" algn="l" rtl="0">
              <a:spcBef>
                <a:spcPts val="0"/>
              </a:spcBef>
              <a:buNone/>
              <a:defRPr sz="1800" b="0" i="0" u="none" strike="noStrike" cap="none">
                <a:solidFill>
                  <a:schemeClr val="dk2"/>
                </a:solidFill>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dirty="0"/>
          </a:p>
        </p:txBody>
      </p:sp>
      <p:sp>
        <p:nvSpPr>
          <p:cNvPr id="34" name="Shape 34"/>
          <p:cNvSpPr txBox="1">
            <a:spLocks noGrp="1"/>
          </p:cNvSpPr>
          <p:nvPr>
            <p:ph type="body" idx="1"/>
          </p:nvPr>
        </p:nvSpPr>
        <p:spPr>
          <a:xfrm>
            <a:off x="917990" y="1783600"/>
            <a:ext cx="4829239" cy="658368"/>
          </a:xfrm>
          <a:prstGeom prst="rect">
            <a:avLst/>
          </a:prstGeom>
          <a:noFill/>
          <a:ln>
            <a:noFill/>
          </a:ln>
        </p:spPr>
        <p:txBody>
          <a:bodyPr lIns="91425" tIns="91425" rIns="91425" bIns="91425" anchor="b" anchorCtr="0"/>
          <a:lstStyle>
            <a:lvl1pPr marL="0" marR="0" lvl="0" indent="0" algn="l" rtl="0">
              <a:spcBef>
                <a:spcPts val="500"/>
              </a:spcBef>
              <a:buClr>
                <a:schemeClr val="accent1"/>
              </a:buClr>
              <a:buFont typeface="Noto Sans Symbols"/>
              <a:buNone/>
              <a:defRPr sz="2500" b="1" i="0" u="none" strike="noStrike" cap="none">
                <a:solidFill>
                  <a:srgbClr val="595959"/>
                </a:solidFill>
                <a:latin typeface="Arial"/>
                <a:ea typeface="Arial"/>
                <a:cs typeface="Arial"/>
                <a:sym typeface="Arial"/>
              </a:defRPr>
            </a:lvl1pPr>
            <a:lvl2pPr marL="457217" marR="0" lvl="1" indent="0" algn="l" rtl="0">
              <a:spcBef>
                <a:spcPts val="400"/>
              </a:spcBef>
              <a:buClr>
                <a:schemeClr val="accent1"/>
              </a:buClr>
              <a:buFont typeface="Noto Sans Symbols"/>
              <a:buNone/>
              <a:defRPr sz="2000" b="1" i="0" u="none" strike="noStrike" cap="none">
                <a:solidFill>
                  <a:srgbClr val="262626"/>
                </a:solidFill>
                <a:latin typeface="Book Antiqua"/>
                <a:ea typeface="Book Antiqua"/>
                <a:cs typeface="Book Antiqua"/>
                <a:sym typeface="Book Antiqua"/>
              </a:defRPr>
            </a:lvl2pPr>
            <a:lvl3pPr marL="914434" marR="0" lvl="2" indent="0" algn="l" rtl="0">
              <a:spcBef>
                <a:spcPts val="360"/>
              </a:spcBef>
              <a:buClr>
                <a:schemeClr val="accent1"/>
              </a:buClr>
              <a:buFont typeface="Noto Sans Symbols"/>
              <a:buNone/>
              <a:defRPr sz="1800" b="1" i="0" u="none" strike="noStrike" cap="none">
                <a:solidFill>
                  <a:srgbClr val="262626"/>
                </a:solidFill>
                <a:latin typeface="Book Antiqua"/>
                <a:ea typeface="Book Antiqua"/>
                <a:cs typeface="Book Antiqua"/>
                <a:sym typeface="Book Antiqua"/>
              </a:defRPr>
            </a:lvl3pPr>
            <a:lvl4pPr marL="1371651" marR="0" lvl="3" indent="0" algn="l" rtl="0">
              <a:spcBef>
                <a:spcPts val="320"/>
              </a:spcBef>
              <a:buClr>
                <a:schemeClr val="accent1"/>
              </a:buClr>
              <a:buFont typeface="Noto Sans Symbols"/>
              <a:buNone/>
              <a:defRPr sz="1600" b="1" i="0" u="none" strike="noStrike" cap="none">
                <a:solidFill>
                  <a:srgbClr val="262626"/>
                </a:solidFill>
                <a:latin typeface="Book Antiqua"/>
                <a:ea typeface="Book Antiqua"/>
                <a:cs typeface="Book Antiqua"/>
                <a:sym typeface="Book Antiqua"/>
              </a:defRPr>
            </a:lvl4pPr>
            <a:lvl5pPr marL="1828869" marR="0" lvl="4" indent="0" algn="l" rtl="0">
              <a:spcBef>
                <a:spcPts val="320"/>
              </a:spcBef>
              <a:buClr>
                <a:schemeClr val="accent1"/>
              </a:buClr>
              <a:buFont typeface="Noto Sans Symbols"/>
              <a:buNone/>
              <a:defRPr sz="1600" b="1" i="0" u="none" strike="noStrike" cap="none">
                <a:solidFill>
                  <a:srgbClr val="262626"/>
                </a:solidFill>
                <a:latin typeface="Book Antiqua"/>
                <a:ea typeface="Book Antiqua"/>
                <a:cs typeface="Book Antiqua"/>
                <a:sym typeface="Book Antiqua"/>
              </a:defRPr>
            </a:lvl5pPr>
            <a:lvl6pPr marL="2286086" marR="0" lvl="5" indent="0" algn="l" rtl="0">
              <a:spcBef>
                <a:spcPts val="400"/>
              </a:spcBef>
              <a:buClr>
                <a:schemeClr val="accent1"/>
              </a:buClr>
              <a:buFont typeface="Noto Sans Symbols"/>
              <a:buNone/>
              <a:defRPr sz="1600" b="1" i="0" u="none" strike="noStrike" cap="none">
                <a:solidFill>
                  <a:schemeClr val="dk1"/>
                </a:solidFill>
                <a:latin typeface="Book Antiqua"/>
                <a:ea typeface="Book Antiqua"/>
                <a:cs typeface="Book Antiqua"/>
                <a:sym typeface="Book Antiqua"/>
              </a:defRPr>
            </a:lvl6pPr>
            <a:lvl7pPr marL="2743303" marR="0" lvl="6" indent="0" algn="l" rtl="0">
              <a:spcBef>
                <a:spcPts val="400"/>
              </a:spcBef>
              <a:buClr>
                <a:schemeClr val="accent1"/>
              </a:buClr>
              <a:buFont typeface="Noto Sans Symbols"/>
              <a:buNone/>
              <a:defRPr sz="1600" b="1" i="0" u="none" strike="noStrike" cap="none">
                <a:solidFill>
                  <a:schemeClr val="dk1"/>
                </a:solidFill>
                <a:latin typeface="Book Antiqua"/>
                <a:ea typeface="Book Antiqua"/>
                <a:cs typeface="Book Antiqua"/>
                <a:sym typeface="Book Antiqua"/>
              </a:defRPr>
            </a:lvl7pPr>
            <a:lvl8pPr marL="3200519" marR="0" lvl="7" indent="0" algn="l" rtl="0">
              <a:spcBef>
                <a:spcPts val="400"/>
              </a:spcBef>
              <a:buClr>
                <a:schemeClr val="accent1"/>
              </a:buClr>
              <a:buFont typeface="Noto Sans Symbols"/>
              <a:buNone/>
              <a:defRPr sz="1600" b="1" i="0" u="none" strike="noStrike" cap="none">
                <a:solidFill>
                  <a:schemeClr val="dk1"/>
                </a:solidFill>
                <a:latin typeface="Book Antiqua"/>
                <a:ea typeface="Book Antiqua"/>
                <a:cs typeface="Book Antiqua"/>
                <a:sym typeface="Book Antiqua"/>
              </a:defRPr>
            </a:lvl8pPr>
            <a:lvl9pPr marL="3657736" marR="0" lvl="8" indent="0" algn="l" rtl="0">
              <a:spcBef>
                <a:spcPts val="400"/>
              </a:spcBef>
              <a:buClr>
                <a:schemeClr val="accent1"/>
              </a:buClr>
              <a:buFont typeface="Noto Sans Symbols"/>
              <a:buNone/>
              <a:defRPr sz="1600" b="1" i="0" u="none" strike="noStrike" cap="none">
                <a:solidFill>
                  <a:schemeClr val="dk1"/>
                </a:solidFill>
                <a:latin typeface="Book Antiqua"/>
                <a:ea typeface="Book Antiqua"/>
                <a:cs typeface="Book Antiqua"/>
                <a:sym typeface="Book Antiqua"/>
              </a:defRPr>
            </a:lvl9pPr>
          </a:lstStyle>
          <a:p>
            <a:endParaRPr/>
          </a:p>
        </p:txBody>
      </p:sp>
      <p:sp>
        <p:nvSpPr>
          <p:cNvPr id="35" name="Shape 35"/>
          <p:cNvSpPr txBox="1">
            <a:spLocks noGrp="1"/>
          </p:cNvSpPr>
          <p:nvPr>
            <p:ph type="body" idx="2"/>
          </p:nvPr>
        </p:nvSpPr>
        <p:spPr>
          <a:xfrm>
            <a:off x="917983" y="2622290"/>
            <a:ext cx="4829240" cy="2595106"/>
          </a:xfrm>
          <a:prstGeom prst="rect">
            <a:avLst/>
          </a:prstGeom>
          <a:noFill/>
          <a:ln>
            <a:noFill/>
          </a:ln>
        </p:spPr>
        <p:txBody>
          <a:bodyPr lIns="91425" tIns="91425" rIns="91425" bIns="91425" anchor="t" anchorCtr="0"/>
          <a:lstStyle>
            <a:lvl1pPr marL="0" marR="0" lvl="0" indent="0" algn="l" rtl="0">
              <a:spcBef>
                <a:spcPts val="400"/>
              </a:spcBef>
              <a:buClr>
                <a:schemeClr val="accent1"/>
              </a:buClr>
              <a:buFont typeface="Noto Sans Symbols"/>
              <a:buNone/>
              <a:defRPr sz="2000" b="0" i="0" u="none" strike="noStrike" cap="none">
                <a:solidFill>
                  <a:srgbClr val="595959"/>
                </a:solidFill>
                <a:latin typeface="Arial"/>
                <a:ea typeface="Arial"/>
                <a:cs typeface="Arial"/>
                <a:sym typeface="Arial"/>
              </a:defRPr>
            </a:lvl1pPr>
            <a:lvl2pPr marL="411495" marR="0" lvl="1" indent="-5080" algn="l" rtl="0">
              <a:spcBef>
                <a:spcPts val="400"/>
              </a:spcBef>
              <a:buClr>
                <a:schemeClr val="accent1"/>
              </a:buClr>
              <a:buFont typeface="Noto Sans Symbols"/>
              <a:buNone/>
              <a:defRPr sz="2000" b="0" i="0" u="none" strike="noStrike" cap="none">
                <a:solidFill>
                  <a:srgbClr val="262626"/>
                </a:solidFill>
                <a:latin typeface="Arial"/>
                <a:ea typeface="Arial"/>
                <a:cs typeface="Arial"/>
                <a:sym typeface="Arial"/>
              </a:defRPr>
            </a:lvl2pPr>
            <a:lvl3pPr marL="777269" marR="0" lvl="2" indent="-2540" algn="l" rtl="0">
              <a:spcBef>
                <a:spcPts val="400"/>
              </a:spcBef>
              <a:buClr>
                <a:schemeClr val="accent1"/>
              </a:buClr>
              <a:buFont typeface="Noto Sans Symbols"/>
              <a:buNone/>
              <a:defRPr sz="2000" b="0" i="0" u="none" strike="noStrike" cap="none">
                <a:solidFill>
                  <a:srgbClr val="262626"/>
                </a:solidFill>
                <a:latin typeface="Arial"/>
                <a:ea typeface="Arial"/>
                <a:cs typeface="Arial"/>
                <a:sym typeface="Arial"/>
              </a:defRPr>
            </a:lvl3pPr>
            <a:lvl4pPr marL="1188764" marR="0" lvl="3" indent="-7619" algn="l" rtl="0">
              <a:spcBef>
                <a:spcPts val="400"/>
              </a:spcBef>
              <a:buClr>
                <a:schemeClr val="accent1"/>
              </a:buClr>
              <a:buFont typeface="Noto Sans Symbols"/>
              <a:buNone/>
              <a:defRPr sz="2000" b="0" i="0" u="none" strike="noStrike" cap="none">
                <a:solidFill>
                  <a:srgbClr val="262626"/>
                </a:solidFill>
                <a:latin typeface="Arial"/>
                <a:ea typeface="Arial"/>
                <a:cs typeface="Arial"/>
                <a:sym typeface="Arial"/>
              </a:defRPr>
            </a:lvl4pPr>
            <a:lvl5pPr marL="1508816" marR="0" lvl="4" indent="-10160" algn="l" rtl="0">
              <a:spcBef>
                <a:spcPts val="400"/>
              </a:spcBef>
              <a:buClr>
                <a:schemeClr val="accent1"/>
              </a:buClr>
              <a:buFont typeface="Noto Sans Symbols"/>
              <a:buNone/>
              <a:defRPr sz="2000" b="0" i="0" u="none" strike="noStrike" cap="none">
                <a:solidFill>
                  <a:srgbClr val="262626"/>
                </a:solidFill>
                <a:latin typeface="Arial"/>
                <a:ea typeface="Arial"/>
                <a:cs typeface="Arial"/>
                <a:sym typeface="Arial"/>
              </a:defRPr>
            </a:lvl5pPr>
            <a:lvl6pPr marL="2148920" marR="0" lvl="5" indent="-180345" algn="l" rtl="0">
              <a:spcBef>
                <a:spcPts val="400"/>
              </a:spcBef>
              <a:buClr>
                <a:schemeClr val="accent1"/>
              </a:buClr>
              <a:buSzPct val="100000"/>
              <a:buFont typeface="Noto Sans Symbols"/>
              <a:buChar char="❧"/>
              <a:defRPr sz="1600" b="0" i="0" u="none" strike="noStrike" cap="none">
                <a:solidFill>
                  <a:schemeClr val="dk1"/>
                </a:solidFill>
                <a:latin typeface="Book Antiqua"/>
                <a:ea typeface="Book Antiqua"/>
                <a:cs typeface="Book Antiqua"/>
                <a:sym typeface="Book Antiqua"/>
              </a:defRPr>
            </a:lvl6pPr>
            <a:lvl7pPr marL="2468972" marR="0" lvl="6" indent="-182886" algn="l" rtl="0">
              <a:spcBef>
                <a:spcPts val="400"/>
              </a:spcBef>
              <a:buClr>
                <a:schemeClr val="accent1"/>
              </a:buClr>
              <a:buSzPct val="100000"/>
              <a:buFont typeface="Noto Sans Symbols"/>
              <a:buChar char="❧"/>
              <a:defRPr sz="1600" b="0" i="0" u="none" strike="noStrike" cap="none">
                <a:solidFill>
                  <a:schemeClr val="dk1"/>
                </a:solidFill>
                <a:latin typeface="Book Antiqua"/>
                <a:ea typeface="Book Antiqua"/>
                <a:cs typeface="Book Antiqua"/>
                <a:sym typeface="Book Antiqua"/>
              </a:defRPr>
            </a:lvl7pPr>
            <a:lvl8pPr marL="2789024" marR="0" lvl="7" indent="-172727" algn="l" rtl="0">
              <a:spcBef>
                <a:spcPts val="400"/>
              </a:spcBef>
              <a:buClr>
                <a:schemeClr val="accent1"/>
              </a:buClr>
              <a:buSzPct val="100000"/>
              <a:buFont typeface="Noto Sans Symbols"/>
              <a:buChar char="❧"/>
              <a:defRPr sz="1600" b="0" i="0" u="none" strike="noStrike" cap="none">
                <a:solidFill>
                  <a:schemeClr val="dk1"/>
                </a:solidFill>
                <a:latin typeface="Book Antiqua"/>
                <a:ea typeface="Book Antiqua"/>
                <a:cs typeface="Book Antiqua"/>
                <a:sym typeface="Book Antiqua"/>
              </a:defRPr>
            </a:lvl8pPr>
            <a:lvl9pPr marL="3109076" marR="0" lvl="8" indent="-175267" algn="l" rtl="0">
              <a:spcBef>
                <a:spcPts val="400"/>
              </a:spcBef>
              <a:buClr>
                <a:schemeClr val="accent1"/>
              </a:buClr>
              <a:buSzPct val="100000"/>
              <a:buFont typeface="Noto Sans Symbols"/>
              <a:buChar char="❧"/>
              <a:defRPr sz="1600" b="0" i="0" u="none" strike="noStrike" cap="none">
                <a:solidFill>
                  <a:schemeClr val="dk1"/>
                </a:solidFill>
                <a:latin typeface="Book Antiqua"/>
                <a:ea typeface="Book Antiqua"/>
                <a:cs typeface="Book Antiqua"/>
                <a:sym typeface="Book Antiqua"/>
              </a:defRPr>
            </a:lvl9pPr>
          </a:lstStyle>
          <a:p>
            <a:endParaRPr/>
          </a:p>
        </p:txBody>
      </p:sp>
      <p:sp>
        <p:nvSpPr>
          <p:cNvPr id="36" name="Shape 36"/>
          <p:cNvSpPr txBox="1">
            <a:spLocks noGrp="1"/>
          </p:cNvSpPr>
          <p:nvPr>
            <p:ph type="body" idx="3"/>
          </p:nvPr>
        </p:nvSpPr>
        <p:spPr>
          <a:xfrm>
            <a:off x="6381176" y="1783600"/>
            <a:ext cx="4884953" cy="658368"/>
          </a:xfrm>
          <a:prstGeom prst="rect">
            <a:avLst/>
          </a:prstGeom>
          <a:noFill/>
          <a:ln>
            <a:noFill/>
          </a:ln>
        </p:spPr>
        <p:txBody>
          <a:bodyPr lIns="91425" tIns="91425" rIns="91425" bIns="91425" anchor="b" anchorCtr="0"/>
          <a:lstStyle>
            <a:lvl1pPr marL="0" marR="0" lvl="0" indent="0" algn="l" rtl="0">
              <a:spcBef>
                <a:spcPts val="500"/>
              </a:spcBef>
              <a:buClr>
                <a:schemeClr val="accent1"/>
              </a:buClr>
              <a:buFont typeface="Noto Sans Symbols"/>
              <a:buNone/>
              <a:defRPr sz="2500" b="1" i="0" u="none" strike="noStrike" cap="none">
                <a:solidFill>
                  <a:srgbClr val="595959"/>
                </a:solidFill>
                <a:latin typeface="Arial"/>
                <a:ea typeface="Arial"/>
                <a:cs typeface="Arial"/>
                <a:sym typeface="Arial"/>
              </a:defRPr>
            </a:lvl1pPr>
            <a:lvl2pPr marL="457217" marR="0" lvl="1" indent="0" algn="l" rtl="0">
              <a:spcBef>
                <a:spcPts val="400"/>
              </a:spcBef>
              <a:buClr>
                <a:schemeClr val="accent1"/>
              </a:buClr>
              <a:buFont typeface="Noto Sans Symbols"/>
              <a:buNone/>
              <a:defRPr sz="2000" b="1" i="0" u="none" strike="noStrike" cap="none">
                <a:solidFill>
                  <a:srgbClr val="262626"/>
                </a:solidFill>
                <a:latin typeface="Book Antiqua"/>
                <a:ea typeface="Book Antiqua"/>
                <a:cs typeface="Book Antiqua"/>
                <a:sym typeface="Book Antiqua"/>
              </a:defRPr>
            </a:lvl2pPr>
            <a:lvl3pPr marL="914434" marR="0" lvl="2" indent="0" algn="l" rtl="0">
              <a:spcBef>
                <a:spcPts val="360"/>
              </a:spcBef>
              <a:buClr>
                <a:schemeClr val="accent1"/>
              </a:buClr>
              <a:buFont typeface="Noto Sans Symbols"/>
              <a:buNone/>
              <a:defRPr sz="1800" b="1" i="0" u="none" strike="noStrike" cap="none">
                <a:solidFill>
                  <a:srgbClr val="262626"/>
                </a:solidFill>
                <a:latin typeface="Book Antiqua"/>
                <a:ea typeface="Book Antiqua"/>
                <a:cs typeface="Book Antiqua"/>
                <a:sym typeface="Book Antiqua"/>
              </a:defRPr>
            </a:lvl3pPr>
            <a:lvl4pPr marL="1371651" marR="0" lvl="3" indent="0" algn="l" rtl="0">
              <a:spcBef>
                <a:spcPts val="320"/>
              </a:spcBef>
              <a:buClr>
                <a:schemeClr val="accent1"/>
              </a:buClr>
              <a:buFont typeface="Noto Sans Symbols"/>
              <a:buNone/>
              <a:defRPr sz="1600" b="1" i="0" u="none" strike="noStrike" cap="none">
                <a:solidFill>
                  <a:srgbClr val="262626"/>
                </a:solidFill>
                <a:latin typeface="Book Antiqua"/>
                <a:ea typeface="Book Antiqua"/>
                <a:cs typeface="Book Antiqua"/>
                <a:sym typeface="Book Antiqua"/>
              </a:defRPr>
            </a:lvl4pPr>
            <a:lvl5pPr marL="1828869" marR="0" lvl="4" indent="0" algn="l" rtl="0">
              <a:spcBef>
                <a:spcPts val="320"/>
              </a:spcBef>
              <a:buClr>
                <a:schemeClr val="accent1"/>
              </a:buClr>
              <a:buFont typeface="Noto Sans Symbols"/>
              <a:buNone/>
              <a:defRPr sz="1600" b="1" i="0" u="none" strike="noStrike" cap="none">
                <a:solidFill>
                  <a:srgbClr val="262626"/>
                </a:solidFill>
                <a:latin typeface="Book Antiqua"/>
                <a:ea typeface="Book Antiqua"/>
                <a:cs typeface="Book Antiqua"/>
                <a:sym typeface="Book Antiqua"/>
              </a:defRPr>
            </a:lvl5pPr>
            <a:lvl6pPr marL="2286086" marR="0" lvl="5" indent="0" algn="l" rtl="0">
              <a:spcBef>
                <a:spcPts val="400"/>
              </a:spcBef>
              <a:buClr>
                <a:schemeClr val="accent1"/>
              </a:buClr>
              <a:buFont typeface="Noto Sans Symbols"/>
              <a:buNone/>
              <a:defRPr sz="1600" b="1" i="0" u="none" strike="noStrike" cap="none">
                <a:solidFill>
                  <a:schemeClr val="dk1"/>
                </a:solidFill>
                <a:latin typeface="Book Antiqua"/>
                <a:ea typeface="Book Antiqua"/>
                <a:cs typeface="Book Antiqua"/>
                <a:sym typeface="Book Antiqua"/>
              </a:defRPr>
            </a:lvl6pPr>
            <a:lvl7pPr marL="2743303" marR="0" lvl="6" indent="0" algn="l" rtl="0">
              <a:spcBef>
                <a:spcPts val="400"/>
              </a:spcBef>
              <a:buClr>
                <a:schemeClr val="accent1"/>
              </a:buClr>
              <a:buFont typeface="Noto Sans Symbols"/>
              <a:buNone/>
              <a:defRPr sz="1600" b="1" i="0" u="none" strike="noStrike" cap="none">
                <a:solidFill>
                  <a:schemeClr val="dk1"/>
                </a:solidFill>
                <a:latin typeface="Book Antiqua"/>
                <a:ea typeface="Book Antiqua"/>
                <a:cs typeface="Book Antiqua"/>
                <a:sym typeface="Book Antiqua"/>
              </a:defRPr>
            </a:lvl7pPr>
            <a:lvl8pPr marL="3200519" marR="0" lvl="7" indent="0" algn="l" rtl="0">
              <a:spcBef>
                <a:spcPts val="400"/>
              </a:spcBef>
              <a:buClr>
                <a:schemeClr val="accent1"/>
              </a:buClr>
              <a:buFont typeface="Noto Sans Symbols"/>
              <a:buNone/>
              <a:defRPr sz="1600" b="1" i="0" u="none" strike="noStrike" cap="none">
                <a:solidFill>
                  <a:schemeClr val="dk1"/>
                </a:solidFill>
                <a:latin typeface="Book Antiqua"/>
                <a:ea typeface="Book Antiqua"/>
                <a:cs typeface="Book Antiqua"/>
                <a:sym typeface="Book Antiqua"/>
              </a:defRPr>
            </a:lvl8pPr>
            <a:lvl9pPr marL="3657736" marR="0" lvl="8" indent="0" algn="l" rtl="0">
              <a:spcBef>
                <a:spcPts val="400"/>
              </a:spcBef>
              <a:buClr>
                <a:schemeClr val="accent1"/>
              </a:buClr>
              <a:buFont typeface="Noto Sans Symbols"/>
              <a:buNone/>
              <a:defRPr sz="1600" b="1" i="0" u="none" strike="noStrike" cap="none">
                <a:solidFill>
                  <a:schemeClr val="dk1"/>
                </a:solidFill>
                <a:latin typeface="Book Antiqua"/>
                <a:ea typeface="Book Antiqua"/>
                <a:cs typeface="Book Antiqua"/>
                <a:sym typeface="Book Antiqua"/>
              </a:defRPr>
            </a:lvl9pPr>
          </a:lstStyle>
          <a:p>
            <a:endParaRPr/>
          </a:p>
        </p:txBody>
      </p:sp>
      <p:sp>
        <p:nvSpPr>
          <p:cNvPr id="37" name="Shape 37"/>
          <p:cNvSpPr txBox="1">
            <a:spLocks noGrp="1"/>
          </p:cNvSpPr>
          <p:nvPr>
            <p:ph type="body" idx="4"/>
          </p:nvPr>
        </p:nvSpPr>
        <p:spPr>
          <a:xfrm>
            <a:off x="6381173" y="2619063"/>
            <a:ext cx="4878499" cy="2595106"/>
          </a:xfrm>
          <a:prstGeom prst="rect">
            <a:avLst/>
          </a:prstGeom>
          <a:noFill/>
          <a:ln>
            <a:noFill/>
          </a:ln>
        </p:spPr>
        <p:txBody>
          <a:bodyPr lIns="91425" tIns="91425" rIns="91425" bIns="91425" anchor="t" anchorCtr="0"/>
          <a:lstStyle>
            <a:lvl1pPr marL="0" marR="0" lvl="0" indent="0" algn="l" rtl="0">
              <a:spcBef>
                <a:spcPts val="400"/>
              </a:spcBef>
              <a:buClr>
                <a:schemeClr val="accent1"/>
              </a:buClr>
              <a:buFont typeface="Noto Sans Symbols"/>
              <a:buNone/>
              <a:defRPr sz="2000" b="0" i="0" u="none" strike="noStrike" cap="none">
                <a:solidFill>
                  <a:srgbClr val="595959"/>
                </a:solidFill>
                <a:latin typeface="Arial"/>
                <a:ea typeface="Arial"/>
                <a:cs typeface="Arial"/>
                <a:sym typeface="Arial"/>
              </a:defRPr>
            </a:lvl1pPr>
            <a:lvl2pPr marL="411495" marR="0" lvl="1" indent="-5080" algn="l" rtl="0">
              <a:spcBef>
                <a:spcPts val="400"/>
              </a:spcBef>
              <a:buClr>
                <a:schemeClr val="accent1"/>
              </a:buClr>
              <a:buFont typeface="Noto Sans Symbols"/>
              <a:buNone/>
              <a:defRPr sz="2000" b="0" i="0" u="none" strike="noStrike" cap="none">
                <a:solidFill>
                  <a:srgbClr val="262626"/>
                </a:solidFill>
                <a:latin typeface="Book Antiqua"/>
                <a:ea typeface="Book Antiqua"/>
                <a:cs typeface="Book Antiqua"/>
                <a:sym typeface="Book Antiqua"/>
              </a:defRPr>
            </a:lvl2pPr>
            <a:lvl3pPr marL="777269" marR="0" lvl="2" indent="-2540" algn="l" rtl="0">
              <a:spcBef>
                <a:spcPts val="360"/>
              </a:spcBef>
              <a:buClr>
                <a:schemeClr val="accent1"/>
              </a:buClr>
              <a:buFont typeface="Noto Sans Symbols"/>
              <a:buNone/>
              <a:defRPr sz="1800" b="0" i="0" u="none" strike="noStrike" cap="none">
                <a:solidFill>
                  <a:srgbClr val="262626"/>
                </a:solidFill>
                <a:latin typeface="Book Antiqua"/>
                <a:ea typeface="Book Antiqua"/>
                <a:cs typeface="Book Antiqua"/>
                <a:sym typeface="Book Antiqua"/>
              </a:defRPr>
            </a:lvl3pPr>
            <a:lvl4pPr marL="1188764" marR="0" lvl="3" indent="-7619" algn="l" rtl="0">
              <a:spcBef>
                <a:spcPts val="320"/>
              </a:spcBef>
              <a:buClr>
                <a:schemeClr val="accent1"/>
              </a:buClr>
              <a:buFont typeface="Noto Sans Symbols"/>
              <a:buNone/>
              <a:defRPr sz="1600" b="0" i="0" u="none" strike="noStrike" cap="none">
                <a:solidFill>
                  <a:srgbClr val="262626"/>
                </a:solidFill>
                <a:latin typeface="Book Antiqua"/>
                <a:ea typeface="Book Antiqua"/>
                <a:cs typeface="Book Antiqua"/>
                <a:sym typeface="Book Antiqua"/>
              </a:defRPr>
            </a:lvl4pPr>
            <a:lvl5pPr marL="1508816" marR="0" lvl="4" indent="-10160" algn="l" rtl="0">
              <a:spcBef>
                <a:spcPts val="320"/>
              </a:spcBef>
              <a:buClr>
                <a:schemeClr val="accent1"/>
              </a:buClr>
              <a:buFont typeface="Noto Sans Symbols"/>
              <a:buNone/>
              <a:defRPr sz="1600" b="0" i="0" u="none" strike="noStrike" cap="none">
                <a:solidFill>
                  <a:srgbClr val="262626"/>
                </a:solidFill>
                <a:latin typeface="Book Antiqua"/>
                <a:ea typeface="Book Antiqua"/>
                <a:cs typeface="Book Antiqua"/>
                <a:sym typeface="Book Antiqua"/>
              </a:defRPr>
            </a:lvl5pPr>
            <a:lvl6pPr marL="2148920" marR="0" lvl="5" indent="-180345" algn="l" rtl="0">
              <a:spcBef>
                <a:spcPts val="400"/>
              </a:spcBef>
              <a:buClr>
                <a:schemeClr val="accent1"/>
              </a:buClr>
              <a:buSzPct val="100000"/>
              <a:buFont typeface="Noto Sans Symbols"/>
              <a:buChar char="❧"/>
              <a:defRPr sz="1600" b="0" i="0" u="none" strike="noStrike" cap="none">
                <a:solidFill>
                  <a:schemeClr val="dk1"/>
                </a:solidFill>
                <a:latin typeface="Book Antiqua"/>
                <a:ea typeface="Book Antiqua"/>
                <a:cs typeface="Book Antiqua"/>
                <a:sym typeface="Book Antiqua"/>
              </a:defRPr>
            </a:lvl6pPr>
            <a:lvl7pPr marL="2468972" marR="0" lvl="6" indent="-182886" algn="l" rtl="0">
              <a:spcBef>
                <a:spcPts val="400"/>
              </a:spcBef>
              <a:buClr>
                <a:schemeClr val="accent1"/>
              </a:buClr>
              <a:buSzPct val="100000"/>
              <a:buFont typeface="Noto Sans Symbols"/>
              <a:buChar char="❧"/>
              <a:defRPr sz="1600" b="0" i="0" u="none" strike="noStrike" cap="none">
                <a:solidFill>
                  <a:schemeClr val="dk1"/>
                </a:solidFill>
                <a:latin typeface="Book Antiqua"/>
                <a:ea typeface="Book Antiqua"/>
                <a:cs typeface="Book Antiqua"/>
                <a:sym typeface="Book Antiqua"/>
              </a:defRPr>
            </a:lvl7pPr>
            <a:lvl8pPr marL="2789024" marR="0" lvl="7" indent="-172727" algn="l" rtl="0">
              <a:spcBef>
                <a:spcPts val="400"/>
              </a:spcBef>
              <a:buClr>
                <a:schemeClr val="accent1"/>
              </a:buClr>
              <a:buSzPct val="100000"/>
              <a:buFont typeface="Noto Sans Symbols"/>
              <a:buChar char="❧"/>
              <a:defRPr sz="1600" b="0" i="0" u="none" strike="noStrike" cap="none">
                <a:solidFill>
                  <a:schemeClr val="dk1"/>
                </a:solidFill>
                <a:latin typeface="Book Antiqua"/>
                <a:ea typeface="Book Antiqua"/>
                <a:cs typeface="Book Antiqua"/>
                <a:sym typeface="Book Antiqua"/>
              </a:defRPr>
            </a:lvl8pPr>
            <a:lvl9pPr marL="3109076" marR="0" lvl="8" indent="-175267" algn="l" rtl="0">
              <a:spcBef>
                <a:spcPts val="400"/>
              </a:spcBef>
              <a:buClr>
                <a:schemeClr val="accent1"/>
              </a:buClr>
              <a:buSzPct val="100000"/>
              <a:buFont typeface="Noto Sans Symbols"/>
              <a:buChar char="❧"/>
              <a:defRPr sz="16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name="Content with Caption">
    <p:spTree>
      <p:nvGrpSpPr>
        <p:cNvPr id="1" name="Shape 38"/>
        <p:cNvGrpSpPr/>
        <p:nvPr/>
      </p:nvGrpSpPr>
      <p:grpSpPr>
        <a:xfrm>
          <a:off x="0" y="0"/>
          <a:ext cx="0" cy="0"/>
          <a:chOff x="0" y="0"/>
          <a:chExt cx="0" cy="0"/>
        </a:xfrm>
      </p:grpSpPr>
      <p:sp>
        <p:nvSpPr>
          <p:cNvPr id="39" name="Shape 39"/>
          <p:cNvSpPr txBox="1">
            <a:spLocks noGrp="1"/>
          </p:cNvSpPr>
          <p:nvPr>
            <p:ph type="body" idx="1"/>
          </p:nvPr>
        </p:nvSpPr>
        <p:spPr>
          <a:xfrm>
            <a:off x="922674" y="559406"/>
            <a:ext cx="4774509" cy="4414019"/>
          </a:xfrm>
          <a:prstGeom prst="rect">
            <a:avLst/>
          </a:prstGeom>
          <a:noFill/>
          <a:ln>
            <a:noFill/>
          </a:ln>
        </p:spPr>
        <p:txBody>
          <a:bodyPr lIns="91425" tIns="91425" rIns="91425" bIns="91425" anchor="t" anchorCtr="0"/>
          <a:lstStyle>
            <a:lvl1pPr marL="0" marR="0" lvl="0" indent="0" algn="l" rtl="0">
              <a:spcBef>
                <a:spcPts val="400"/>
              </a:spcBef>
              <a:buClr>
                <a:schemeClr val="accent1"/>
              </a:buClr>
              <a:buFont typeface="Noto Sans Symbols"/>
              <a:buNone/>
              <a:defRPr sz="2000" b="0" i="0" u="none" strike="noStrike" cap="none">
                <a:solidFill>
                  <a:srgbClr val="595959"/>
                </a:solidFill>
                <a:latin typeface="Arial"/>
                <a:ea typeface="Arial"/>
                <a:cs typeface="Arial"/>
                <a:sym typeface="Arial"/>
              </a:defRPr>
            </a:lvl1pPr>
            <a:lvl2pPr marL="411495" marR="0" lvl="1" indent="-5080" algn="l" rtl="0">
              <a:spcBef>
                <a:spcPts val="400"/>
              </a:spcBef>
              <a:buClr>
                <a:schemeClr val="accent1"/>
              </a:buClr>
              <a:buFont typeface="Noto Sans Symbols"/>
              <a:buNone/>
              <a:defRPr sz="2000" b="0" i="0" u="none" strike="noStrike" cap="none">
                <a:solidFill>
                  <a:srgbClr val="262626"/>
                </a:solidFill>
                <a:latin typeface="Arial"/>
                <a:ea typeface="Arial"/>
                <a:cs typeface="Arial"/>
                <a:sym typeface="Arial"/>
              </a:defRPr>
            </a:lvl2pPr>
            <a:lvl3pPr marL="777269" marR="0" lvl="2" indent="-2540" algn="l" rtl="0">
              <a:spcBef>
                <a:spcPts val="400"/>
              </a:spcBef>
              <a:buClr>
                <a:schemeClr val="accent1"/>
              </a:buClr>
              <a:buFont typeface="Noto Sans Symbols"/>
              <a:buNone/>
              <a:defRPr sz="2000" b="0" i="0" u="none" strike="noStrike" cap="none">
                <a:solidFill>
                  <a:srgbClr val="262626"/>
                </a:solidFill>
                <a:latin typeface="Arial"/>
                <a:ea typeface="Arial"/>
                <a:cs typeface="Arial"/>
                <a:sym typeface="Arial"/>
              </a:defRPr>
            </a:lvl3pPr>
            <a:lvl4pPr marL="1188764" marR="0" lvl="3" indent="-7619" algn="l" rtl="0">
              <a:spcBef>
                <a:spcPts val="400"/>
              </a:spcBef>
              <a:buClr>
                <a:schemeClr val="accent1"/>
              </a:buClr>
              <a:buFont typeface="Noto Sans Symbols"/>
              <a:buNone/>
              <a:defRPr sz="2000" b="0" i="0" u="none" strike="noStrike" cap="none">
                <a:solidFill>
                  <a:srgbClr val="262626"/>
                </a:solidFill>
                <a:latin typeface="Arial"/>
                <a:ea typeface="Arial"/>
                <a:cs typeface="Arial"/>
                <a:sym typeface="Arial"/>
              </a:defRPr>
            </a:lvl4pPr>
            <a:lvl5pPr marL="1508816" marR="0" lvl="4" indent="-10160" algn="l" rtl="0">
              <a:spcBef>
                <a:spcPts val="400"/>
              </a:spcBef>
              <a:buClr>
                <a:schemeClr val="accent1"/>
              </a:buClr>
              <a:buFont typeface="Noto Sans Symbols"/>
              <a:buNone/>
              <a:defRPr sz="2000" b="0" i="0" u="none" strike="noStrike" cap="none">
                <a:solidFill>
                  <a:srgbClr val="262626"/>
                </a:solidFill>
                <a:latin typeface="Arial"/>
                <a:ea typeface="Arial"/>
                <a:cs typeface="Arial"/>
                <a:sym typeface="Arial"/>
              </a:defRPr>
            </a:lvl5pPr>
            <a:lvl6pPr marL="2148920" marR="0" lvl="5" indent="-154944" algn="l" rtl="0">
              <a:spcBef>
                <a:spcPts val="400"/>
              </a:spcBef>
              <a:buClr>
                <a:schemeClr val="accent1"/>
              </a:buClr>
              <a:buSzPct val="100000"/>
              <a:buFont typeface="Noto Sans Symbols"/>
              <a:buChar char="❧"/>
              <a:defRPr sz="2000" b="0" i="0" u="none" strike="noStrike" cap="none">
                <a:solidFill>
                  <a:schemeClr val="dk1"/>
                </a:solidFill>
                <a:latin typeface="Book Antiqua"/>
                <a:ea typeface="Book Antiqua"/>
                <a:cs typeface="Book Antiqua"/>
                <a:sym typeface="Book Antiqua"/>
              </a:defRPr>
            </a:lvl6pPr>
            <a:lvl7pPr marL="2468972" marR="0" lvl="6" indent="-157485" algn="l" rtl="0">
              <a:spcBef>
                <a:spcPts val="400"/>
              </a:spcBef>
              <a:buClr>
                <a:schemeClr val="accent1"/>
              </a:buClr>
              <a:buSzPct val="100000"/>
              <a:buFont typeface="Noto Sans Symbols"/>
              <a:buChar char="❧"/>
              <a:defRPr sz="2000" b="0" i="0" u="none" strike="noStrike" cap="none">
                <a:solidFill>
                  <a:schemeClr val="dk1"/>
                </a:solidFill>
                <a:latin typeface="Book Antiqua"/>
                <a:ea typeface="Book Antiqua"/>
                <a:cs typeface="Book Antiqua"/>
                <a:sym typeface="Book Antiqua"/>
              </a:defRPr>
            </a:lvl7pPr>
            <a:lvl8pPr marL="2789024" marR="0" lvl="7" indent="-147326" algn="l" rtl="0">
              <a:spcBef>
                <a:spcPts val="400"/>
              </a:spcBef>
              <a:buClr>
                <a:schemeClr val="accent1"/>
              </a:buClr>
              <a:buSzPct val="100000"/>
              <a:buFont typeface="Noto Sans Symbols"/>
              <a:buChar char="❧"/>
              <a:defRPr sz="2000" b="0" i="0" u="none" strike="noStrike" cap="none">
                <a:solidFill>
                  <a:schemeClr val="dk1"/>
                </a:solidFill>
                <a:latin typeface="Book Antiqua"/>
                <a:ea typeface="Book Antiqua"/>
                <a:cs typeface="Book Antiqua"/>
                <a:sym typeface="Book Antiqua"/>
              </a:defRPr>
            </a:lvl8pPr>
            <a:lvl9pPr marL="3109076" marR="0" lvl="8" indent="-149866" algn="l" rtl="0">
              <a:spcBef>
                <a:spcPts val="400"/>
              </a:spcBef>
              <a:buClr>
                <a:schemeClr val="accent1"/>
              </a:buClr>
              <a:buSzPct val="100000"/>
              <a:buFont typeface="Noto Sans Symbols"/>
              <a:buChar char="❧"/>
              <a:defRPr sz="2000" b="0" i="0" u="none" strike="noStrike" cap="none">
                <a:solidFill>
                  <a:schemeClr val="dk1"/>
                </a:solidFill>
                <a:latin typeface="Book Antiqua"/>
                <a:ea typeface="Book Antiqua"/>
                <a:cs typeface="Book Antiqua"/>
                <a:sym typeface="Book Antiqua"/>
              </a:defRPr>
            </a:lvl9pPr>
          </a:lstStyle>
          <a:p>
            <a:endParaRPr/>
          </a:p>
        </p:txBody>
      </p:sp>
      <p:sp>
        <p:nvSpPr>
          <p:cNvPr id="40" name="Shape 40"/>
          <p:cNvSpPr txBox="1">
            <a:spLocks noGrp="1"/>
          </p:cNvSpPr>
          <p:nvPr>
            <p:ph type="body" idx="2"/>
          </p:nvPr>
        </p:nvSpPr>
        <p:spPr>
          <a:xfrm>
            <a:off x="6519752" y="562025"/>
            <a:ext cx="4774509" cy="4414018"/>
          </a:xfrm>
          <a:prstGeom prst="rect">
            <a:avLst/>
          </a:prstGeom>
          <a:noFill/>
          <a:ln>
            <a:noFill/>
          </a:ln>
        </p:spPr>
        <p:txBody>
          <a:bodyPr lIns="91425" tIns="91425" rIns="91425" bIns="91425" anchor="t" anchorCtr="0"/>
          <a:lstStyle>
            <a:lvl1pPr marL="0" marR="0" lvl="0" indent="0" algn="l" rtl="0">
              <a:spcBef>
                <a:spcPts val="400"/>
              </a:spcBef>
              <a:buClr>
                <a:schemeClr val="accent1"/>
              </a:buClr>
              <a:buFont typeface="Noto Sans Symbols"/>
              <a:buNone/>
              <a:defRPr sz="2000" b="0" i="0" u="none" strike="noStrike" cap="none">
                <a:solidFill>
                  <a:srgbClr val="595959"/>
                </a:solidFill>
                <a:latin typeface="Arial"/>
                <a:ea typeface="Arial"/>
                <a:cs typeface="Arial"/>
                <a:sym typeface="Arial"/>
              </a:defRPr>
            </a:lvl1pPr>
            <a:lvl2pPr marL="457217" marR="0" lvl="1" indent="0" algn="l" rtl="0">
              <a:spcBef>
                <a:spcPts val="240"/>
              </a:spcBef>
              <a:buClr>
                <a:schemeClr val="accent1"/>
              </a:buClr>
              <a:buFont typeface="Noto Sans Symbols"/>
              <a:buNone/>
              <a:defRPr sz="1200" b="0" i="0" u="none" strike="noStrike" cap="none">
                <a:solidFill>
                  <a:srgbClr val="262626"/>
                </a:solidFill>
                <a:latin typeface="Book Antiqua"/>
                <a:ea typeface="Book Antiqua"/>
                <a:cs typeface="Book Antiqua"/>
                <a:sym typeface="Book Antiqua"/>
              </a:defRPr>
            </a:lvl2pPr>
            <a:lvl3pPr marL="914434" marR="0" lvl="2" indent="0" algn="l" rtl="0">
              <a:spcBef>
                <a:spcPts val="200"/>
              </a:spcBef>
              <a:buClr>
                <a:schemeClr val="accent1"/>
              </a:buClr>
              <a:buFont typeface="Noto Sans Symbols"/>
              <a:buNone/>
              <a:defRPr sz="1000" b="0" i="0" u="none" strike="noStrike" cap="none">
                <a:solidFill>
                  <a:srgbClr val="262626"/>
                </a:solidFill>
                <a:latin typeface="Book Antiqua"/>
                <a:ea typeface="Book Antiqua"/>
                <a:cs typeface="Book Antiqua"/>
                <a:sym typeface="Book Antiqua"/>
              </a:defRPr>
            </a:lvl3pPr>
            <a:lvl4pPr marL="1371651" marR="0" lvl="3" indent="0" algn="l" rtl="0">
              <a:spcBef>
                <a:spcPts val="180"/>
              </a:spcBef>
              <a:buClr>
                <a:schemeClr val="accent1"/>
              </a:buClr>
              <a:buFont typeface="Noto Sans Symbols"/>
              <a:buNone/>
              <a:defRPr sz="900" b="0" i="0" u="none" strike="noStrike" cap="none">
                <a:solidFill>
                  <a:srgbClr val="262626"/>
                </a:solidFill>
                <a:latin typeface="Book Antiqua"/>
                <a:ea typeface="Book Antiqua"/>
                <a:cs typeface="Book Antiqua"/>
                <a:sym typeface="Book Antiqua"/>
              </a:defRPr>
            </a:lvl4pPr>
            <a:lvl5pPr marL="1828869" marR="0" lvl="4" indent="0" algn="l" rtl="0">
              <a:spcBef>
                <a:spcPts val="180"/>
              </a:spcBef>
              <a:buClr>
                <a:schemeClr val="accent1"/>
              </a:buClr>
              <a:buFont typeface="Noto Sans Symbols"/>
              <a:buNone/>
              <a:defRPr sz="900" b="0" i="0" u="none" strike="noStrike" cap="none">
                <a:solidFill>
                  <a:srgbClr val="262626"/>
                </a:solidFill>
                <a:latin typeface="Book Antiqua"/>
                <a:ea typeface="Book Antiqua"/>
                <a:cs typeface="Book Antiqua"/>
                <a:sym typeface="Book Antiqua"/>
              </a:defRPr>
            </a:lvl5pPr>
            <a:lvl6pPr marL="2286086" marR="0" lvl="5" indent="0" algn="l" rtl="0">
              <a:spcBef>
                <a:spcPts val="400"/>
              </a:spcBef>
              <a:buClr>
                <a:schemeClr val="accent1"/>
              </a:buClr>
              <a:buFont typeface="Noto Sans Symbols"/>
              <a:buNone/>
              <a:defRPr sz="900" b="0" i="0" u="none" strike="noStrike" cap="none">
                <a:solidFill>
                  <a:schemeClr val="dk1"/>
                </a:solidFill>
                <a:latin typeface="Book Antiqua"/>
                <a:ea typeface="Book Antiqua"/>
                <a:cs typeface="Book Antiqua"/>
                <a:sym typeface="Book Antiqua"/>
              </a:defRPr>
            </a:lvl6pPr>
            <a:lvl7pPr marL="2743303" marR="0" lvl="6" indent="0" algn="l" rtl="0">
              <a:spcBef>
                <a:spcPts val="400"/>
              </a:spcBef>
              <a:buClr>
                <a:schemeClr val="accent1"/>
              </a:buClr>
              <a:buFont typeface="Noto Sans Symbols"/>
              <a:buNone/>
              <a:defRPr sz="900" b="0" i="0" u="none" strike="noStrike" cap="none">
                <a:solidFill>
                  <a:schemeClr val="dk1"/>
                </a:solidFill>
                <a:latin typeface="Book Antiqua"/>
                <a:ea typeface="Book Antiqua"/>
                <a:cs typeface="Book Antiqua"/>
                <a:sym typeface="Book Antiqua"/>
              </a:defRPr>
            </a:lvl7pPr>
            <a:lvl8pPr marL="3200519" marR="0" lvl="7" indent="0" algn="l" rtl="0">
              <a:spcBef>
                <a:spcPts val="400"/>
              </a:spcBef>
              <a:buClr>
                <a:schemeClr val="accent1"/>
              </a:buClr>
              <a:buFont typeface="Noto Sans Symbols"/>
              <a:buNone/>
              <a:defRPr sz="900" b="0" i="0" u="none" strike="noStrike" cap="none">
                <a:solidFill>
                  <a:schemeClr val="dk1"/>
                </a:solidFill>
                <a:latin typeface="Book Antiqua"/>
                <a:ea typeface="Book Antiqua"/>
                <a:cs typeface="Book Antiqua"/>
                <a:sym typeface="Book Antiqua"/>
              </a:defRPr>
            </a:lvl8pPr>
            <a:lvl9pPr marL="3657736" marR="0" lvl="8" indent="0" algn="l" rtl="0">
              <a:spcBef>
                <a:spcPts val="400"/>
              </a:spcBef>
              <a:buClr>
                <a:schemeClr val="accent1"/>
              </a:buClr>
              <a:buFont typeface="Noto Sans Symbols"/>
              <a:buNone/>
              <a:defRPr sz="9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Photo with Caption">
    <p:spTree>
      <p:nvGrpSpPr>
        <p:cNvPr id="1" name="Shape 41"/>
        <p:cNvGrpSpPr/>
        <p:nvPr/>
      </p:nvGrpSpPr>
      <p:grpSpPr>
        <a:xfrm>
          <a:off x="0" y="0"/>
          <a:ext cx="0" cy="0"/>
          <a:chOff x="0" y="0"/>
          <a:chExt cx="0" cy="0"/>
        </a:xfrm>
      </p:grpSpPr>
      <p:sp>
        <p:nvSpPr>
          <p:cNvPr id="42" name="Shape 42"/>
          <p:cNvSpPr>
            <a:spLocks noGrp="1"/>
          </p:cNvSpPr>
          <p:nvPr>
            <p:ph type="pic" idx="2"/>
          </p:nvPr>
        </p:nvSpPr>
        <p:spPr>
          <a:xfrm rot="344365">
            <a:off x="1031301" y="536672"/>
            <a:ext cx="10104435" cy="3491306"/>
          </a:xfrm>
          <a:prstGeom prst="rect">
            <a:avLst/>
          </a:prstGeom>
          <a:solidFill>
            <a:srgbClr val="ECECEC"/>
          </a:solidFill>
          <a:ln w="190500" cap="sq" cmpd="sng">
            <a:solidFill>
              <a:srgbClr val="FFFFFF"/>
            </a:solidFill>
            <a:prstDash val="solid"/>
            <a:miter/>
            <a:headEnd type="none" w="med" len="med"/>
            <a:tailEnd type="none" w="med" len="med"/>
          </a:ln>
        </p:spPr>
        <p:txBody>
          <a:bodyPr lIns="91425" tIns="91425" rIns="91425" bIns="91425" anchor="t" anchorCtr="0"/>
          <a:lstStyle>
            <a:lvl1pPr marL="0" marR="0" lvl="0" indent="0" algn="l" rtl="0">
              <a:spcBef>
                <a:spcPts val="400"/>
              </a:spcBef>
              <a:buClr>
                <a:schemeClr val="accent1"/>
              </a:buClr>
              <a:buFont typeface="Noto Sans Symbols"/>
              <a:buNone/>
              <a:defRPr sz="2000" b="0" i="0" u="none" strike="noStrike" cap="none">
                <a:solidFill>
                  <a:srgbClr val="262626"/>
                </a:solidFill>
                <a:latin typeface="Arial"/>
                <a:ea typeface="Arial"/>
                <a:cs typeface="Arial"/>
                <a:sym typeface="Arial"/>
              </a:defRPr>
            </a:lvl1pPr>
            <a:lvl2pPr marL="457217" marR="0" lvl="1" indent="0" algn="l" rtl="0">
              <a:spcBef>
                <a:spcPts val="560"/>
              </a:spcBef>
              <a:buClr>
                <a:schemeClr val="accent1"/>
              </a:buClr>
              <a:buFont typeface="Noto Sans Symbols"/>
              <a:buNone/>
              <a:defRPr sz="2800" b="0" i="0" u="none" strike="noStrike" cap="none">
                <a:solidFill>
                  <a:srgbClr val="262626"/>
                </a:solidFill>
                <a:latin typeface="Book Antiqua"/>
                <a:ea typeface="Book Antiqua"/>
                <a:cs typeface="Book Antiqua"/>
                <a:sym typeface="Book Antiqua"/>
              </a:defRPr>
            </a:lvl2pPr>
            <a:lvl3pPr marL="914434" marR="0" lvl="2" indent="0" algn="l" rtl="0">
              <a:spcBef>
                <a:spcPts val="480"/>
              </a:spcBef>
              <a:buClr>
                <a:schemeClr val="accent1"/>
              </a:buClr>
              <a:buFont typeface="Noto Sans Symbols"/>
              <a:buNone/>
              <a:defRPr sz="2400" b="0" i="0" u="none" strike="noStrike" cap="none">
                <a:solidFill>
                  <a:srgbClr val="262626"/>
                </a:solidFill>
                <a:latin typeface="Book Antiqua"/>
                <a:ea typeface="Book Antiqua"/>
                <a:cs typeface="Book Antiqua"/>
                <a:sym typeface="Book Antiqua"/>
              </a:defRPr>
            </a:lvl3pPr>
            <a:lvl4pPr marL="1371651" marR="0" lvl="3" indent="0" algn="l" rtl="0">
              <a:spcBef>
                <a:spcPts val="400"/>
              </a:spcBef>
              <a:buClr>
                <a:schemeClr val="accent1"/>
              </a:buClr>
              <a:buFont typeface="Noto Sans Symbols"/>
              <a:buNone/>
              <a:defRPr sz="2000" b="0" i="0" u="none" strike="noStrike" cap="none">
                <a:solidFill>
                  <a:srgbClr val="262626"/>
                </a:solidFill>
                <a:latin typeface="Book Antiqua"/>
                <a:ea typeface="Book Antiqua"/>
                <a:cs typeface="Book Antiqua"/>
                <a:sym typeface="Book Antiqua"/>
              </a:defRPr>
            </a:lvl4pPr>
            <a:lvl5pPr marL="1828869" marR="0" lvl="4" indent="0" algn="l" rtl="0">
              <a:spcBef>
                <a:spcPts val="400"/>
              </a:spcBef>
              <a:buClr>
                <a:schemeClr val="accent1"/>
              </a:buClr>
              <a:buFont typeface="Noto Sans Symbols"/>
              <a:buNone/>
              <a:defRPr sz="2000" b="0" i="0" u="none" strike="noStrike" cap="none">
                <a:solidFill>
                  <a:srgbClr val="262626"/>
                </a:solidFill>
                <a:latin typeface="Book Antiqua"/>
                <a:ea typeface="Book Antiqua"/>
                <a:cs typeface="Book Antiqua"/>
                <a:sym typeface="Book Antiqua"/>
              </a:defRPr>
            </a:lvl5pPr>
            <a:lvl6pPr marL="2286086" marR="0" lvl="5" indent="0" algn="l" rtl="0">
              <a:spcBef>
                <a:spcPts val="400"/>
              </a:spcBef>
              <a:buClr>
                <a:schemeClr val="accent1"/>
              </a:buClr>
              <a:buFont typeface="Noto Sans Symbols"/>
              <a:buNone/>
              <a:defRPr sz="2000" b="0" i="0" u="none" strike="noStrike" cap="none">
                <a:solidFill>
                  <a:schemeClr val="dk1"/>
                </a:solidFill>
                <a:latin typeface="Book Antiqua"/>
                <a:ea typeface="Book Antiqua"/>
                <a:cs typeface="Book Antiqua"/>
                <a:sym typeface="Book Antiqua"/>
              </a:defRPr>
            </a:lvl6pPr>
            <a:lvl7pPr marL="2743303" marR="0" lvl="6" indent="0" algn="l" rtl="0">
              <a:spcBef>
                <a:spcPts val="400"/>
              </a:spcBef>
              <a:buClr>
                <a:schemeClr val="accent1"/>
              </a:buClr>
              <a:buFont typeface="Noto Sans Symbols"/>
              <a:buNone/>
              <a:defRPr sz="2000" b="0" i="0" u="none" strike="noStrike" cap="none">
                <a:solidFill>
                  <a:schemeClr val="dk1"/>
                </a:solidFill>
                <a:latin typeface="Book Antiqua"/>
                <a:ea typeface="Book Antiqua"/>
                <a:cs typeface="Book Antiqua"/>
                <a:sym typeface="Book Antiqua"/>
              </a:defRPr>
            </a:lvl7pPr>
            <a:lvl8pPr marL="3200519" marR="0" lvl="7" indent="0" algn="l" rtl="0">
              <a:spcBef>
                <a:spcPts val="400"/>
              </a:spcBef>
              <a:buClr>
                <a:schemeClr val="accent1"/>
              </a:buClr>
              <a:buFont typeface="Noto Sans Symbols"/>
              <a:buNone/>
              <a:defRPr sz="2000" b="0" i="0" u="none" strike="noStrike" cap="none">
                <a:solidFill>
                  <a:schemeClr val="dk1"/>
                </a:solidFill>
                <a:latin typeface="Book Antiqua"/>
                <a:ea typeface="Book Antiqua"/>
                <a:cs typeface="Book Antiqua"/>
                <a:sym typeface="Book Antiqua"/>
              </a:defRPr>
            </a:lvl8pPr>
            <a:lvl9pPr marL="3657736" marR="0" lvl="8" indent="0" algn="l" rtl="0">
              <a:spcBef>
                <a:spcPts val="400"/>
              </a:spcBef>
              <a:buClr>
                <a:schemeClr val="accent1"/>
              </a:buClr>
              <a:buFont typeface="Noto Sans Symbols"/>
              <a:buNone/>
              <a:defRPr sz="2000" b="0" i="0" u="none" strike="noStrike" cap="none">
                <a:solidFill>
                  <a:schemeClr val="dk1"/>
                </a:solidFill>
                <a:latin typeface="Book Antiqua"/>
                <a:ea typeface="Book Antiqua"/>
                <a:cs typeface="Book Antiqua"/>
                <a:sym typeface="Book Antiqua"/>
              </a:defRPr>
            </a:lvl9pPr>
          </a:lstStyle>
          <a:p>
            <a:endParaRPr/>
          </a:p>
        </p:txBody>
      </p:sp>
      <p:sp>
        <p:nvSpPr>
          <p:cNvPr id="43" name="Shape 43"/>
          <p:cNvSpPr txBox="1">
            <a:spLocks noGrp="1"/>
          </p:cNvSpPr>
          <p:nvPr>
            <p:ph type="body" idx="1"/>
          </p:nvPr>
        </p:nvSpPr>
        <p:spPr>
          <a:xfrm>
            <a:off x="917989" y="4486026"/>
            <a:ext cx="10341684" cy="804861"/>
          </a:xfrm>
          <a:prstGeom prst="rect">
            <a:avLst/>
          </a:prstGeom>
          <a:noFill/>
          <a:ln>
            <a:noFill/>
          </a:ln>
        </p:spPr>
        <p:txBody>
          <a:bodyPr lIns="91425" tIns="91425" rIns="91425" bIns="91425" anchor="t" anchorCtr="0"/>
          <a:lstStyle>
            <a:lvl1pPr marL="0" marR="0" lvl="0" indent="0" algn="ctr" rtl="0">
              <a:spcBef>
                <a:spcPts val="320"/>
              </a:spcBef>
              <a:buClr>
                <a:schemeClr val="accent1"/>
              </a:buClr>
              <a:buFont typeface="Noto Sans Symbols"/>
              <a:buNone/>
              <a:defRPr sz="1600" b="0" i="0" u="none" strike="noStrike" cap="none">
                <a:solidFill>
                  <a:srgbClr val="595959"/>
                </a:solidFill>
                <a:latin typeface="Arial"/>
                <a:ea typeface="Arial"/>
                <a:cs typeface="Arial"/>
                <a:sym typeface="Arial"/>
              </a:defRPr>
            </a:lvl1pPr>
            <a:lvl2pPr marL="457217" marR="0" lvl="1" indent="0" algn="l" rtl="0">
              <a:spcBef>
                <a:spcPts val="240"/>
              </a:spcBef>
              <a:buClr>
                <a:schemeClr val="accent1"/>
              </a:buClr>
              <a:buFont typeface="Noto Sans Symbols"/>
              <a:buNone/>
              <a:defRPr sz="1200" b="0" i="0" u="none" strike="noStrike" cap="none">
                <a:solidFill>
                  <a:srgbClr val="262626"/>
                </a:solidFill>
                <a:latin typeface="Book Antiqua"/>
                <a:ea typeface="Book Antiqua"/>
                <a:cs typeface="Book Antiqua"/>
                <a:sym typeface="Book Antiqua"/>
              </a:defRPr>
            </a:lvl2pPr>
            <a:lvl3pPr marL="914434" marR="0" lvl="2" indent="0" algn="l" rtl="0">
              <a:spcBef>
                <a:spcPts val="200"/>
              </a:spcBef>
              <a:buClr>
                <a:schemeClr val="accent1"/>
              </a:buClr>
              <a:buFont typeface="Noto Sans Symbols"/>
              <a:buNone/>
              <a:defRPr sz="1000" b="0" i="0" u="none" strike="noStrike" cap="none">
                <a:solidFill>
                  <a:srgbClr val="262626"/>
                </a:solidFill>
                <a:latin typeface="Book Antiqua"/>
                <a:ea typeface="Book Antiqua"/>
                <a:cs typeface="Book Antiqua"/>
                <a:sym typeface="Book Antiqua"/>
              </a:defRPr>
            </a:lvl3pPr>
            <a:lvl4pPr marL="1371651" marR="0" lvl="3" indent="0" algn="l" rtl="0">
              <a:spcBef>
                <a:spcPts val="180"/>
              </a:spcBef>
              <a:buClr>
                <a:schemeClr val="accent1"/>
              </a:buClr>
              <a:buFont typeface="Noto Sans Symbols"/>
              <a:buNone/>
              <a:defRPr sz="900" b="0" i="0" u="none" strike="noStrike" cap="none">
                <a:solidFill>
                  <a:srgbClr val="262626"/>
                </a:solidFill>
                <a:latin typeface="Book Antiqua"/>
                <a:ea typeface="Book Antiqua"/>
                <a:cs typeface="Book Antiqua"/>
                <a:sym typeface="Book Antiqua"/>
              </a:defRPr>
            </a:lvl4pPr>
            <a:lvl5pPr marL="1828869" marR="0" lvl="4" indent="0" algn="l" rtl="0">
              <a:spcBef>
                <a:spcPts val="180"/>
              </a:spcBef>
              <a:buClr>
                <a:schemeClr val="accent1"/>
              </a:buClr>
              <a:buFont typeface="Noto Sans Symbols"/>
              <a:buNone/>
              <a:defRPr sz="900" b="0" i="0" u="none" strike="noStrike" cap="none">
                <a:solidFill>
                  <a:srgbClr val="262626"/>
                </a:solidFill>
                <a:latin typeface="Book Antiqua"/>
                <a:ea typeface="Book Antiqua"/>
                <a:cs typeface="Book Antiqua"/>
                <a:sym typeface="Book Antiqua"/>
              </a:defRPr>
            </a:lvl5pPr>
            <a:lvl6pPr marL="2286086" marR="0" lvl="5" indent="0" algn="l" rtl="0">
              <a:spcBef>
                <a:spcPts val="400"/>
              </a:spcBef>
              <a:buClr>
                <a:schemeClr val="accent1"/>
              </a:buClr>
              <a:buFont typeface="Noto Sans Symbols"/>
              <a:buNone/>
              <a:defRPr sz="900" b="0" i="0" u="none" strike="noStrike" cap="none">
                <a:solidFill>
                  <a:schemeClr val="dk1"/>
                </a:solidFill>
                <a:latin typeface="Book Antiqua"/>
                <a:ea typeface="Book Antiqua"/>
                <a:cs typeface="Book Antiqua"/>
                <a:sym typeface="Book Antiqua"/>
              </a:defRPr>
            </a:lvl6pPr>
            <a:lvl7pPr marL="2743303" marR="0" lvl="6" indent="0" algn="l" rtl="0">
              <a:spcBef>
                <a:spcPts val="400"/>
              </a:spcBef>
              <a:buClr>
                <a:schemeClr val="accent1"/>
              </a:buClr>
              <a:buFont typeface="Noto Sans Symbols"/>
              <a:buNone/>
              <a:defRPr sz="900" b="0" i="0" u="none" strike="noStrike" cap="none">
                <a:solidFill>
                  <a:schemeClr val="dk1"/>
                </a:solidFill>
                <a:latin typeface="Book Antiqua"/>
                <a:ea typeface="Book Antiqua"/>
                <a:cs typeface="Book Antiqua"/>
                <a:sym typeface="Book Antiqua"/>
              </a:defRPr>
            </a:lvl7pPr>
            <a:lvl8pPr marL="3200519" marR="0" lvl="7" indent="0" algn="l" rtl="0">
              <a:spcBef>
                <a:spcPts val="400"/>
              </a:spcBef>
              <a:buClr>
                <a:schemeClr val="accent1"/>
              </a:buClr>
              <a:buFont typeface="Noto Sans Symbols"/>
              <a:buNone/>
              <a:defRPr sz="900" b="0" i="0" u="none" strike="noStrike" cap="none">
                <a:solidFill>
                  <a:schemeClr val="dk1"/>
                </a:solidFill>
                <a:latin typeface="Book Antiqua"/>
                <a:ea typeface="Book Antiqua"/>
                <a:cs typeface="Book Antiqua"/>
                <a:sym typeface="Book Antiqua"/>
              </a:defRPr>
            </a:lvl8pPr>
            <a:lvl9pPr marL="3657736" marR="0" lvl="8" indent="0" algn="l" rtl="0">
              <a:spcBef>
                <a:spcPts val="400"/>
              </a:spcBef>
              <a:buClr>
                <a:schemeClr val="accent1"/>
              </a:buClr>
              <a:buFont typeface="Noto Sans Symbols"/>
              <a:buNone/>
              <a:defRPr sz="9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losing Slide - Option 1">
    <p:spTree>
      <p:nvGrpSpPr>
        <p:cNvPr id="1" name="Shape 44"/>
        <p:cNvGrpSpPr/>
        <p:nvPr/>
      </p:nvGrpSpPr>
      <p:grpSpPr>
        <a:xfrm>
          <a:off x="0" y="0"/>
          <a:ext cx="0" cy="0"/>
          <a:chOff x="0" y="0"/>
          <a:chExt cx="0" cy="0"/>
        </a:xfrm>
      </p:grpSpPr>
      <p:pic>
        <p:nvPicPr>
          <p:cNvPr id="45" name="Shape 45" descr="PPT-General9.jpg"/>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losing Slide - Option 2">
    <p:spTree>
      <p:nvGrpSpPr>
        <p:cNvPr id="1" name="Shape 46"/>
        <p:cNvGrpSpPr/>
        <p:nvPr/>
      </p:nvGrpSpPr>
      <p:grpSpPr>
        <a:xfrm>
          <a:off x="0" y="0"/>
          <a:ext cx="0" cy="0"/>
          <a:chOff x="0" y="0"/>
          <a:chExt cx="0" cy="0"/>
        </a:xfrm>
      </p:grpSpPr>
      <p:pic>
        <p:nvPicPr>
          <p:cNvPr id="47" name="Shape 47" descr="PPT-General.jpg"/>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2.jpg"/><Relationship Id="rId12"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Shape 6" descr="PPT-General11.jpg"/>
          <p:cNvPicPr preferRelativeResize="0"/>
          <p:nvPr/>
        </p:nvPicPr>
        <p:blipFill rotWithShape="1">
          <a:blip r:embed="rId10">
            <a:alphaModFix/>
          </a:blip>
          <a:srcRect/>
          <a:stretch/>
        </p:blipFill>
        <p:spPr>
          <a:xfrm>
            <a:off x="0" y="0"/>
            <a:ext cx="12192000" cy="6858000"/>
          </a:xfrm>
          <a:prstGeom prst="rect">
            <a:avLst/>
          </a:prstGeom>
          <a:noFill/>
          <a:ln>
            <a:noFill/>
          </a:ln>
        </p:spPr>
      </p:pic>
      <p:sp>
        <p:nvSpPr>
          <p:cNvPr id="7" name="Shape 7"/>
          <p:cNvSpPr txBox="1">
            <a:spLocks noGrp="1"/>
          </p:cNvSpPr>
          <p:nvPr>
            <p:ph type="dt" idx="10"/>
          </p:nvPr>
        </p:nvSpPr>
        <p:spPr>
          <a:xfrm>
            <a:off x="480509" y="6161449"/>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2"/>
                </a:solidFill>
                <a:latin typeface="Book Antiqua"/>
                <a:ea typeface="Book Antiqua"/>
                <a:cs typeface="Book Antiqua"/>
                <a:sym typeface="Book Antiqua"/>
              </a:defRPr>
            </a:lvl1pPr>
            <a:lvl2pPr marL="457217" marR="0" lvl="1" indent="0" algn="l" rtl="0">
              <a:spcBef>
                <a:spcPts val="0"/>
              </a:spcBef>
              <a:buNone/>
              <a:defRPr sz="1800" b="0" i="0" u="none" strike="noStrike" cap="none">
                <a:solidFill>
                  <a:schemeClr val="dk1"/>
                </a:solidFill>
                <a:latin typeface="Book Antiqua"/>
                <a:ea typeface="Book Antiqua"/>
                <a:cs typeface="Book Antiqua"/>
                <a:sym typeface="Book Antiqua"/>
              </a:defRPr>
            </a:lvl2pPr>
            <a:lvl3pPr marL="914434" marR="0" lvl="2" indent="0" algn="l" rtl="0">
              <a:spcBef>
                <a:spcPts val="0"/>
              </a:spcBef>
              <a:buNone/>
              <a:defRPr sz="1800" b="0" i="0" u="none" strike="noStrike" cap="none">
                <a:solidFill>
                  <a:schemeClr val="dk1"/>
                </a:solidFill>
                <a:latin typeface="Book Antiqua"/>
                <a:ea typeface="Book Antiqua"/>
                <a:cs typeface="Book Antiqua"/>
                <a:sym typeface="Book Antiqua"/>
              </a:defRPr>
            </a:lvl3pPr>
            <a:lvl4pPr marL="1371651" marR="0" lvl="3" indent="0" algn="l" rtl="0">
              <a:spcBef>
                <a:spcPts val="0"/>
              </a:spcBef>
              <a:buNone/>
              <a:defRPr sz="1800" b="0" i="0" u="none" strike="noStrike" cap="none">
                <a:solidFill>
                  <a:schemeClr val="dk1"/>
                </a:solidFill>
                <a:latin typeface="Book Antiqua"/>
                <a:ea typeface="Book Antiqua"/>
                <a:cs typeface="Book Antiqua"/>
                <a:sym typeface="Book Antiqua"/>
              </a:defRPr>
            </a:lvl4pPr>
            <a:lvl5pPr marL="1828869" marR="0" lvl="4" indent="0" algn="l" rtl="0">
              <a:spcBef>
                <a:spcPts val="0"/>
              </a:spcBef>
              <a:buNone/>
              <a:defRPr sz="1800" b="0" i="0" u="none" strike="noStrike" cap="none">
                <a:solidFill>
                  <a:schemeClr val="dk1"/>
                </a:solidFill>
                <a:latin typeface="Book Antiqua"/>
                <a:ea typeface="Book Antiqua"/>
                <a:cs typeface="Book Antiqua"/>
                <a:sym typeface="Book Antiqua"/>
              </a:defRPr>
            </a:lvl5pPr>
            <a:lvl6pPr marL="2286086" marR="0" lvl="5" indent="0" algn="l" rtl="0">
              <a:spcBef>
                <a:spcPts val="0"/>
              </a:spcBef>
              <a:buNone/>
              <a:defRPr sz="1800" b="0" i="0" u="none" strike="noStrike" cap="none">
                <a:solidFill>
                  <a:schemeClr val="dk1"/>
                </a:solidFill>
                <a:latin typeface="Book Antiqua"/>
                <a:ea typeface="Book Antiqua"/>
                <a:cs typeface="Book Antiqua"/>
                <a:sym typeface="Book Antiqua"/>
              </a:defRPr>
            </a:lvl6pPr>
            <a:lvl7pPr marL="2743303" marR="0" lvl="6" indent="0" algn="l" rtl="0">
              <a:spcBef>
                <a:spcPts val="0"/>
              </a:spcBef>
              <a:buNone/>
              <a:defRPr sz="1800" b="0" i="0" u="none" strike="noStrike" cap="none">
                <a:solidFill>
                  <a:schemeClr val="dk1"/>
                </a:solidFill>
                <a:latin typeface="Book Antiqua"/>
                <a:ea typeface="Book Antiqua"/>
                <a:cs typeface="Book Antiqua"/>
                <a:sym typeface="Book Antiqua"/>
              </a:defRPr>
            </a:lvl7pPr>
            <a:lvl8pPr marL="3200519" marR="0" lvl="7" indent="0" algn="l" rtl="0">
              <a:spcBef>
                <a:spcPts val="0"/>
              </a:spcBef>
              <a:buNone/>
              <a:defRPr sz="1800" b="0" i="0" u="none" strike="noStrike" cap="none">
                <a:solidFill>
                  <a:schemeClr val="dk1"/>
                </a:solidFill>
                <a:latin typeface="Book Antiqua"/>
                <a:ea typeface="Book Antiqua"/>
                <a:cs typeface="Book Antiqua"/>
                <a:sym typeface="Book Antiqua"/>
              </a:defRPr>
            </a:lvl8pPr>
            <a:lvl9pPr marL="3657736" marR="0" lvl="8" indent="0" algn="l" rtl="0">
              <a:spcBef>
                <a:spcPts val="0"/>
              </a:spcBef>
              <a:buNone/>
              <a:defRPr sz="1800" b="0" i="0" u="none" strike="noStrike" cap="none">
                <a:solidFill>
                  <a:schemeClr val="dk1"/>
                </a:solidFill>
                <a:latin typeface="Book Antiqua"/>
                <a:ea typeface="Book Antiqua"/>
                <a:cs typeface="Book Antiqua"/>
                <a:sym typeface="Book Antiqua"/>
              </a:defRPr>
            </a:lvl9pPr>
          </a:lstStyle>
          <a:p>
            <a:endParaRPr/>
          </a:p>
        </p:txBody>
      </p:sp>
      <p:sp>
        <p:nvSpPr>
          <p:cNvPr id="8" name="Shape 8"/>
          <p:cNvSpPr txBox="1">
            <a:spLocks noGrp="1"/>
          </p:cNvSpPr>
          <p:nvPr>
            <p:ph type="ftr" idx="11"/>
          </p:nvPr>
        </p:nvSpPr>
        <p:spPr>
          <a:xfrm>
            <a:off x="4165600" y="6161449"/>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chemeClr val="dk2"/>
                </a:solidFill>
                <a:latin typeface="Book Antiqua"/>
                <a:ea typeface="Book Antiqua"/>
                <a:cs typeface="Book Antiqua"/>
                <a:sym typeface="Book Antiqua"/>
              </a:defRPr>
            </a:lvl1pPr>
            <a:lvl2pPr marL="457217" marR="0" lvl="1" indent="0" algn="l" rtl="0">
              <a:spcBef>
                <a:spcPts val="0"/>
              </a:spcBef>
              <a:buNone/>
              <a:defRPr sz="1800" b="0" i="0" u="none" strike="noStrike" cap="none">
                <a:solidFill>
                  <a:schemeClr val="dk1"/>
                </a:solidFill>
                <a:latin typeface="Book Antiqua"/>
                <a:ea typeface="Book Antiqua"/>
                <a:cs typeface="Book Antiqua"/>
                <a:sym typeface="Book Antiqua"/>
              </a:defRPr>
            </a:lvl2pPr>
            <a:lvl3pPr marL="914434" marR="0" lvl="2" indent="0" algn="l" rtl="0">
              <a:spcBef>
                <a:spcPts val="0"/>
              </a:spcBef>
              <a:buNone/>
              <a:defRPr sz="1800" b="0" i="0" u="none" strike="noStrike" cap="none">
                <a:solidFill>
                  <a:schemeClr val="dk1"/>
                </a:solidFill>
                <a:latin typeface="Book Antiqua"/>
                <a:ea typeface="Book Antiqua"/>
                <a:cs typeface="Book Antiqua"/>
                <a:sym typeface="Book Antiqua"/>
              </a:defRPr>
            </a:lvl3pPr>
            <a:lvl4pPr marL="1371651" marR="0" lvl="3" indent="0" algn="l" rtl="0">
              <a:spcBef>
                <a:spcPts val="0"/>
              </a:spcBef>
              <a:buNone/>
              <a:defRPr sz="1800" b="0" i="0" u="none" strike="noStrike" cap="none">
                <a:solidFill>
                  <a:schemeClr val="dk1"/>
                </a:solidFill>
                <a:latin typeface="Book Antiqua"/>
                <a:ea typeface="Book Antiqua"/>
                <a:cs typeface="Book Antiqua"/>
                <a:sym typeface="Book Antiqua"/>
              </a:defRPr>
            </a:lvl4pPr>
            <a:lvl5pPr marL="1828869" marR="0" lvl="4" indent="0" algn="l" rtl="0">
              <a:spcBef>
                <a:spcPts val="0"/>
              </a:spcBef>
              <a:buNone/>
              <a:defRPr sz="1800" b="0" i="0" u="none" strike="noStrike" cap="none">
                <a:solidFill>
                  <a:schemeClr val="dk1"/>
                </a:solidFill>
                <a:latin typeface="Book Antiqua"/>
                <a:ea typeface="Book Antiqua"/>
                <a:cs typeface="Book Antiqua"/>
                <a:sym typeface="Book Antiqua"/>
              </a:defRPr>
            </a:lvl5pPr>
            <a:lvl6pPr marL="2286086" marR="0" lvl="5" indent="0" algn="l" rtl="0">
              <a:spcBef>
                <a:spcPts val="0"/>
              </a:spcBef>
              <a:buNone/>
              <a:defRPr sz="1800" b="0" i="0" u="none" strike="noStrike" cap="none">
                <a:solidFill>
                  <a:schemeClr val="dk1"/>
                </a:solidFill>
                <a:latin typeface="Book Antiqua"/>
                <a:ea typeface="Book Antiqua"/>
                <a:cs typeface="Book Antiqua"/>
                <a:sym typeface="Book Antiqua"/>
              </a:defRPr>
            </a:lvl6pPr>
            <a:lvl7pPr marL="2743303" marR="0" lvl="6" indent="0" algn="l" rtl="0">
              <a:spcBef>
                <a:spcPts val="0"/>
              </a:spcBef>
              <a:buNone/>
              <a:defRPr sz="1800" b="0" i="0" u="none" strike="noStrike" cap="none">
                <a:solidFill>
                  <a:schemeClr val="dk1"/>
                </a:solidFill>
                <a:latin typeface="Book Antiqua"/>
                <a:ea typeface="Book Antiqua"/>
                <a:cs typeface="Book Antiqua"/>
                <a:sym typeface="Book Antiqua"/>
              </a:defRPr>
            </a:lvl7pPr>
            <a:lvl8pPr marL="3200519" marR="0" lvl="7" indent="0" algn="l" rtl="0">
              <a:spcBef>
                <a:spcPts val="0"/>
              </a:spcBef>
              <a:buNone/>
              <a:defRPr sz="1800" b="0" i="0" u="none" strike="noStrike" cap="none">
                <a:solidFill>
                  <a:schemeClr val="dk1"/>
                </a:solidFill>
                <a:latin typeface="Book Antiqua"/>
                <a:ea typeface="Book Antiqua"/>
                <a:cs typeface="Book Antiqua"/>
                <a:sym typeface="Book Antiqua"/>
              </a:defRPr>
            </a:lvl8pPr>
            <a:lvl9pPr marL="3657736" marR="0" lvl="8" indent="0" algn="l" rtl="0">
              <a:spcBef>
                <a:spcPts val="0"/>
              </a:spcBef>
              <a:buNone/>
              <a:defRPr sz="1800" b="0" i="0" u="none" strike="noStrike" cap="none">
                <a:solidFill>
                  <a:schemeClr val="dk1"/>
                </a:solidFill>
                <a:latin typeface="Book Antiqua"/>
                <a:ea typeface="Book Antiqua"/>
                <a:cs typeface="Book Antiqua"/>
                <a:sym typeface="Book Antiqua"/>
              </a:defRPr>
            </a:lvl9pPr>
          </a:lstStyle>
          <a:p>
            <a:endParaRPr/>
          </a:p>
        </p:txBody>
      </p:sp>
      <p:sp>
        <p:nvSpPr>
          <p:cNvPr id="9" name="Shape 9"/>
          <p:cNvSpPr txBox="1">
            <a:spLocks noGrp="1"/>
          </p:cNvSpPr>
          <p:nvPr>
            <p:ph type="sldNum" idx="12"/>
          </p:nvPr>
        </p:nvSpPr>
        <p:spPr>
          <a:xfrm>
            <a:off x="8852355" y="6161449"/>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smtClean="0">
                <a:solidFill>
                  <a:schemeClr val="dk2"/>
                </a:solidFill>
                <a:latin typeface="Book Antiqua"/>
                <a:ea typeface="Book Antiqua"/>
                <a:cs typeface="Book Antiqua"/>
                <a:sym typeface="Book Antiqua"/>
              </a:rPr>
              <a:pPr algn="r">
                <a:buSzPct val="25000"/>
              </a:pPr>
              <a:t>‹#›</a:t>
            </a:fld>
            <a:endParaRPr lang="en-US" sz="1200">
              <a:solidFill>
                <a:schemeClr val="dk2"/>
              </a:solidFill>
              <a:latin typeface="Book Antiqua"/>
              <a:ea typeface="Book Antiqua"/>
              <a:cs typeface="Book Antiqua"/>
              <a:sym typeface="Book Antiqua"/>
            </a:endParaRPr>
          </a:p>
        </p:txBody>
      </p:sp>
      <p:pic>
        <p:nvPicPr>
          <p:cNvPr id="10" name="Shape 10" descr="PPT-General4.jpg"/>
          <p:cNvPicPr preferRelativeResize="0"/>
          <p:nvPr/>
        </p:nvPicPr>
        <p:blipFill rotWithShape="1">
          <a:blip r:embed="rId11">
            <a:alphaModFix/>
          </a:blip>
          <a:srcRect/>
          <a:stretch/>
        </p:blipFill>
        <p:spPr>
          <a:xfrm>
            <a:off x="0" y="0"/>
            <a:ext cx="12192000" cy="6858000"/>
          </a:xfrm>
          <a:prstGeom prst="rect">
            <a:avLst/>
          </a:prstGeom>
          <a:noFill/>
          <a:ln>
            <a:noFill/>
          </a:ln>
        </p:spPr>
      </p:pic>
      <p:pic>
        <p:nvPicPr>
          <p:cNvPr id="11" name="Shape 11" descr="PPT-General4.jpg"/>
          <p:cNvPicPr preferRelativeResize="0"/>
          <p:nvPr/>
        </p:nvPicPr>
        <p:blipFill rotWithShape="1">
          <a:blip r:embed="rId11">
            <a:alphaModFix/>
          </a:blip>
          <a:srcRect/>
          <a:stretch/>
        </p:blipFill>
        <p:spPr>
          <a:xfrm>
            <a:off x="0" y="0"/>
            <a:ext cx="12192000" cy="6858000"/>
          </a:xfrm>
          <a:prstGeom prst="rect">
            <a:avLst/>
          </a:prstGeom>
          <a:noFill/>
          <a:ln>
            <a:noFill/>
          </a:ln>
        </p:spPr>
      </p:pic>
      <p:pic>
        <p:nvPicPr>
          <p:cNvPr id="12" name="Shape 12" descr="PPT-General6.jpg"/>
          <p:cNvPicPr preferRelativeResize="0"/>
          <p:nvPr/>
        </p:nvPicPr>
        <p:blipFill rotWithShape="1">
          <a:blip r:embed="rId12">
            <a:alphaModFix/>
          </a:blip>
          <a:srcRect/>
          <a:stretch/>
        </p:blipFill>
        <p:spPr>
          <a:xfrm>
            <a:off x="0" y="0"/>
            <a:ext cx="12192000"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3.png"/><Relationship Id="rId6" Type="http://schemas.openxmlformats.org/officeDocument/2006/relationships/image" Target="../media/image25.png"/><Relationship Id="rId7" Type="http://schemas.openxmlformats.org/officeDocument/2006/relationships/image" Target="../media/image26.tiff"/><Relationship Id="rId8" Type="http://schemas.openxmlformats.org/officeDocument/2006/relationships/image" Target="../media/image27.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3.png"/><Relationship Id="rId6" Type="http://schemas.openxmlformats.org/officeDocument/2006/relationships/image" Target="../media/image25.png"/><Relationship Id="rId7" Type="http://schemas.openxmlformats.org/officeDocument/2006/relationships/image" Target="../media/image27.tiff"/><Relationship Id="rId8" Type="http://schemas.openxmlformats.org/officeDocument/2006/relationships/image" Target="../media/image24.jpeg"/><Relationship Id="rId9"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tiff"/><Relationship Id="rId7" Type="http://schemas.openxmlformats.org/officeDocument/2006/relationships/image" Target="../media/image17.tiff"/><Relationship Id="rId8" Type="http://schemas.openxmlformats.org/officeDocument/2006/relationships/image" Target="../media/image18.tiff"/><Relationship Id="rId9" Type="http://schemas.openxmlformats.org/officeDocument/2006/relationships/image" Target="../media/image19.tiff"/><Relationship Id="rId10" Type="http://schemas.openxmlformats.org/officeDocument/2006/relationships/image" Target="../media/image20.jpeg"/><Relationship Id="rId1" Type="http://schemas.openxmlformats.org/officeDocument/2006/relationships/slideLayout" Target="../slideLayouts/slideLayout2.xml"/><Relationship Id="rId2" Type="http://schemas.openxmlformats.org/officeDocument/2006/relationships/image" Target="../media/image12.tmp"/></Relationships>
</file>

<file path=ppt/slides/_rels/slide20.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emf"/><Relationship Id="rId5"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12.tmp"/><Relationship Id="rId5" Type="http://schemas.openxmlformats.org/officeDocument/2006/relationships/image" Target="../media/image13.png"/><Relationship Id="rId6" Type="http://schemas.openxmlformats.org/officeDocument/2006/relationships/image" Target="../media/image31.jpe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25.png"/><Relationship Id="rId6" Type="http://schemas.openxmlformats.org/officeDocument/2006/relationships/image" Target="../media/image23.png"/><Relationship Id="rId7"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png"/><Relationship Id="rId5" Type="http://schemas.openxmlformats.org/officeDocument/2006/relationships/image" Target="../media/image24.jpeg"/><Relationship Id="rId6" Type="http://schemas.openxmlformats.org/officeDocument/2006/relationships/image" Target="../media/image25.png"/><Relationship Id="rId7"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25.png"/><Relationship Id="rId6" Type="http://schemas.openxmlformats.org/officeDocument/2006/relationships/image" Target="../media/image23.png"/><Relationship Id="rId7"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3.png"/><Relationship Id="rId6" Type="http://schemas.openxmlformats.org/officeDocument/2006/relationships/image" Target="../media/image25.png"/><Relationship Id="rId7" Type="http://schemas.openxmlformats.org/officeDocument/2006/relationships/image" Target="../media/image26.tiff"/><Relationship Id="rId8" Type="http://schemas.openxmlformats.org/officeDocument/2006/relationships/image" Target="../media/image27.tif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3.png"/><Relationship Id="rId6" Type="http://schemas.openxmlformats.org/officeDocument/2006/relationships/image" Target="../media/image24.jpeg"/><Relationship Id="rId7" Type="http://schemas.openxmlformats.org/officeDocument/2006/relationships/image" Target="../media/image25.png"/><Relationship Id="rId8"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3.png"/><Relationship Id="rId6" Type="http://schemas.openxmlformats.org/officeDocument/2006/relationships/image" Target="../media/image24.jpeg"/><Relationship Id="rId7" Type="http://schemas.openxmlformats.org/officeDocument/2006/relationships/image" Target="../media/image25.png"/><Relationship Id="rId8"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ctrTitle"/>
          </p:nvPr>
        </p:nvSpPr>
        <p:spPr>
          <a:xfrm>
            <a:off x="4008651" y="469143"/>
            <a:ext cx="5873818" cy="3083272"/>
          </a:xfrm>
          <a:prstGeom prst="rect">
            <a:avLst/>
          </a:prstGeom>
          <a:noFill/>
          <a:ln>
            <a:noFill/>
          </a:ln>
        </p:spPr>
        <p:txBody>
          <a:bodyPr lIns="91425" tIns="45700" rIns="91425" bIns="45700" anchor="t" anchorCtr="0">
            <a:noAutofit/>
          </a:bodyPr>
          <a:lstStyle/>
          <a:p>
            <a:pPr>
              <a:buSzPct val="25000"/>
            </a:pPr>
            <a:r>
              <a:rPr lang="en-US" dirty="0"/>
              <a:t>Privilege Leakage and Information Stealing through the Android Task Mechanism</a:t>
            </a:r>
          </a:p>
        </p:txBody>
      </p:sp>
      <p:sp>
        <p:nvSpPr>
          <p:cNvPr id="91" name="Shape 91"/>
          <p:cNvSpPr txBox="1">
            <a:spLocks noGrp="1"/>
          </p:cNvSpPr>
          <p:nvPr>
            <p:ph type="subTitle" idx="1"/>
          </p:nvPr>
        </p:nvSpPr>
        <p:spPr>
          <a:xfrm>
            <a:off x="4495403" y="3641026"/>
            <a:ext cx="5444278" cy="1752600"/>
          </a:xfrm>
          <a:prstGeom prst="rect">
            <a:avLst/>
          </a:prstGeom>
          <a:noFill/>
          <a:ln>
            <a:noFill/>
          </a:ln>
        </p:spPr>
        <p:txBody>
          <a:bodyPr lIns="91425" tIns="45700" rIns="91425" bIns="45700" anchor="t" anchorCtr="0">
            <a:noAutofit/>
          </a:bodyPr>
          <a:lstStyle/>
          <a:p>
            <a:pPr>
              <a:spcBef>
                <a:spcPts val="0"/>
              </a:spcBef>
              <a:buSzPct val="25000"/>
            </a:pPr>
            <a:r>
              <a:rPr lang="en-US" sz="2800" dirty="0" err="1"/>
              <a:t>Yinhao</a:t>
            </a:r>
            <a:r>
              <a:rPr lang="en-US" sz="2800" dirty="0"/>
              <a:t> Xiao, Guangdong </a:t>
            </a:r>
            <a:r>
              <a:rPr lang="en-US" sz="2800" dirty="0" err="1"/>
              <a:t>Bai</a:t>
            </a:r>
            <a:r>
              <a:rPr lang="en-US" sz="2800" dirty="0"/>
              <a:t>, </a:t>
            </a:r>
            <a:r>
              <a:rPr lang="en-US" sz="2800" dirty="0" err="1"/>
              <a:t>Jian</a:t>
            </a:r>
            <a:r>
              <a:rPr lang="en-US" sz="2800" dirty="0"/>
              <a:t> Mao, </a:t>
            </a:r>
            <a:r>
              <a:rPr lang="en-US" sz="2800" dirty="0" err="1"/>
              <a:t>Zhenkai</a:t>
            </a:r>
            <a:r>
              <a:rPr lang="en-US" sz="2800" dirty="0"/>
              <a:t> Liang and Wei Cheng</a:t>
            </a:r>
          </a:p>
        </p:txBody>
      </p:sp>
      <p:pic>
        <p:nvPicPr>
          <p:cNvPr id="2052" name="Picture 4" descr="Image result for virginia commonwealth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4644" y="311740"/>
            <a:ext cx="2199468" cy="2199468"/>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图片 6"/>
          <p:cNvPicPr>
            <a:picLocks noChangeAspect="1"/>
          </p:cNvPicPr>
          <p:nvPr/>
        </p:nvPicPr>
        <p:blipFill>
          <a:blip r:embed="rId4"/>
          <a:stretch>
            <a:fillRect/>
          </a:stretch>
        </p:blipFill>
        <p:spPr>
          <a:xfrm>
            <a:off x="262272" y="5320116"/>
            <a:ext cx="3746379" cy="1162669"/>
          </a:xfrm>
          <a:prstGeom prst="rect">
            <a:avLst/>
          </a:prstGeom>
        </p:spPr>
      </p:pic>
      <p:pic>
        <p:nvPicPr>
          <p:cNvPr id="8" name="图片 7"/>
          <p:cNvPicPr>
            <a:picLocks noChangeAspect="1"/>
          </p:cNvPicPr>
          <p:nvPr/>
        </p:nvPicPr>
        <p:blipFill>
          <a:blip r:embed="rId5"/>
          <a:stretch>
            <a:fillRect/>
          </a:stretch>
        </p:blipFill>
        <p:spPr>
          <a:xfrm>
            <a:off x="4495403" y="5320117"/>
            <a:ext cx="4650673" cy="1162668"/>
          </a:xfrm>
          <a:prstGeom prst="rect">
            <a:avLst/>
          </a:prstGeom>
        </p:spPr>
      </p:pic>
      <p:pic>
        <p:nvPicPr>
          <p:cNvPr id="11" name="图片 10" descr="Screen Shot 2017-08-01 at 9.44.27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3370" y="5320116"/>
            <a:ext cx="2469591" cy="11626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p:cNvCxnSpPr/>
          <p:nvPr/>
        </p:nvCxnSpPr>
        <p:spPr>
          <a:xfrm>
            <a:off x="917989" y="3626603"/>
            <a:ext cx="10457767" cy="0"/>
          </a:xfrm>
          <a:prstGeom prst="straightConnector1">
            <a:avLst/>
          </a:prstGeom>
          <a:ln w="76200" cmpd="dbl">
            <a:solidFill>
              <a:schemeClr val="accent5"/>
            </a:solidFill>
            <a:headEnd w="lg" len="lg"/>
            <a:tailEnd type="arrow"/>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a:t>Control Conditions of Task Mechanism</a:t>
            </a:r>
          </a:p>
        </p:txBody>
      </p:sp>
      <p:sp>
        <p:nvSpPr>
          <p:cNvPr id="4" name="Rounded Rectangle 3"/>
          <p:cNvSpPr/>
          <p:nvPr/>
        </p:nvSpPr>
        <p:spPr>
          <a:xfrm>
            <a:off x="1392845" y="1751308"/>
            <a:ext cx="9391972"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solidFill>
                  <a:schemeClr val="tx1"/>
                </a:solidFill>
                <a:latin typeface="Cambria" charset="0"/>
                <a:ea typeface="Cambria" charset="0"/>
                <a:cs typeface="Cambria" charset="0"/>
              </a:rPr>
              <a:t>Experiment</a:t>
            </a:r>
            <a:r>
              <a:rPr lang="zh-CN" altLang="en-US" sz="2400" dirty="0" smtClean="0">
                <a:solidFill>
                  <a:schemeClr val="tx1"/>
                </a:solidFill>
                <a:latin typeface="Cambria" charset="0"/>
                <a:ea typeface="Cambria" charset="0"/>
                <a:cs typeface="Cambria" charset="0"/>
              </a:rPr>
              <a:t> </a:t>
            </a:r>
            <a:r>
              <a:rPr lang="en-US" altLang="zh-CN" sz="2400" dirty="0" smtClean="0">
                <a:solidFill>
                  <a:schemeClr val="tx1"/>
                </a:solidFill>
                <a:latin typeface="Cambria" charset="0"/>
                <a:ea typeface="Cambria" charset="0"/>
                <a:cs typeface="Cambria" charset="0"/>
              </a:rPr>
              <a:t>Targets:</a:t>
            </a:r>
            <a:r>
              <a:rPr lang="zh-CN" altLang="en-US" sz="2400" dirty="0" smtClean="0">
                <a:solidFill>
                  <a:schemeClr val="tx1"/>
                </a:solidFill>
                <a:latin typeface="Cambria" charset="0"/>
                <a:ea typeface="Cambria" charset="0"/>
                <a:cs typeface="Cambria" charset="0"/>
              </a:rPr>
              <a:t> </a:t>
            </a:r>
            <a:endParaRPr lang="en-US" sz="2400" dirty="0">
              <a:solidFill>
                <a:schemeClr val="tx1"/>
              </a:solidFill>
              <a:latin typeface="Cambria" charset="0"/>
              <a:ea typeface="Cambria" charset="0"/>
              <a:cs typeface="Cambria" charset="0"/>
            </a:endParaRPr>
          </a:p>
        </p:txBody>
      </p:sp>
      <p:sp>
        <p:nvSpPr>
          <p:cNvPr id="5" name="Rectangle 4"/>
          <p:cNvSpPr/>
          <p:nvPr/>
        </p:nvSpPr>
        <p:spPr>
          <a:xfrm>
            <a:off x="5021448" y="1867545"/>
            <a:ext cx="2076773" cy="68192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smtClean="0"/>
              <a:t>App_B</a:t>
            </a:r>
            <a:endParaRPr lang="en-US" sz="2400" dirty="0"/>
          </a:p>
        </p:txBody>
      </p:sp>
      <p:sp>
        <p:nvSpPr>
          <p:cNvPr id="6" name="Rectangle 5"/>
          <p:cNvSpPr/>
          <p:nvPr/>
        </p:nvSpPr>
        <p:spPr>
          <a:xfrm>
            <a:off x="7539925" y="1867545"/>
            <a:ext cx="2076773" cy="681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smtClean="0"/>
              <a:t>App_M</a:t>
            </a:r>
            <a:endParaRPr lang="en-US" sz="2400" dirty="0"/>
          </a:p>
        </p:txBody>
      </p:sp>
      <p:sp>
        <p:nvSpPr>
          <p:cNvPr id="7" name="Rounded Rectangle 6"/>
          <p:cNvSpPr/>
          <p:nvPr/>
        </p:nvSpPr>
        <p:spPr>
          <a:xfrm>
            <a:off x="1392845" y="3128075"/>
            <a:ext cx="29520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latin typeface="Cambria" charset="0"/>
                <a:ea typeface="Cambria" charset="0"/>
                <a:cs typeface="Cambria" charset="0"/>
              </a:rPr>
              <a:t>①Initial</a:t>
            </a:r>
            <a:r>
              <a:rPr lang="zh-CN" altLang="en-US" sz="2400" dirty="0" smtClean="0">
                <a:solidFill>
                  <a:schemeClr val="tx1"/>
                </a:solidFill>
                <a:latin typeface="Cambria" charset="0"/>
                <a:ea typeface="Cambria" charset="0"/>
                <a:cs typeface="Cambria" charset="0"/>
              </a:rPr>
              <a:t> </a:t>
            </a:r>
            <a:r>
              <a:rPr lang="en-US" altLang="zh-CN" sz="2400" dirty="0" smtClean="0">
                <a:solidFill>
                  <a:schemeClr val="tx1"/>
                </a:solidFill>
                <a:latin typeface="Cambria" charset="0"/>
                <a:ea typeface="Cambria" charset="0"/>
                <a:cs typeface="Cambria" charset="0"/>
              </a:rPr>
              <a:t>Conditions</a:t>
            </a:r>
            <a:r>
              <a:rPr lang="zh-CN" altLang="en-US" sz="2400" dirty="0" smtClean="0">
                <a:solidFill>
                  <a:schemeClr val="tx1"/>
                </a:solidFill>
                <a:latin typeface="Cambria" charset="0"/>
                <a:ea typeface="Cambria" charset="0"/>
                <a:cs typeface="Cambria" charset="0"/>
              </a:rPr>
              <a:t> </a:t>
            </a:r>
            <a:r>
              <a:rPr lang="en-US" altLang="zh-CN" sz="2400" dirty="0" smtClean="0">
                <a:solidFill>
                  <a:schemeClr val="tx1"/>
                </a:solidFill>
                <a:latin typeface="Cambria" charset="0"/>
                <a:ea typeface="Cambria" charset="0"/>
                <a:cs typeface="Cambria" charset="0"/>
              </a:rPr>
              <a:t>Settings</a:t>
            </a:r>
            <a:endParaRPr lang="en-US" sz="2400" dirty="0">
              <a:solidFill>
                <a:schemeClr val="tx1"/>
              </a:solidFill>
              <a:latin typeface="Cambria" charset="0"/>
              <a:ea typeface="Cambria" charset="0"/>
              <a:cs typeface="Cambria" charset="0"/>
            </a:endParaRPr>
          </a:p>
        </p:txBody>
      </p:sp>
      <p:sp>
        <p:nvSpPr>
          <p:cNvPr id="8" name="Rounded Rectangle 7"/>
          <p:cNvSpPr/>
          <p:nvPr/>
        </p:nvSpPr>
        <p:spPr>
          <a:xfrm>
            <a:off x="4675898" y="3128075"/>
            <a:ext cx="29520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latin typeface="Cambria" charset="0"/>
                <a:ea typeface="Cambria" charset="0"/>
                <a:cs typeface="Cambria" charset="0"/>
              </a:rPr>
              <a:t>②Events</a:t>
            </a:r>
            <a:endParaRPr lang="en-US" sz="2400" dirty="0">
              <a:solidFill>
                <a:schemeClr val="tx1"/>
              </a:solidFill>
              <a:latin typeface="Cambria" charset="0"/>
              <a:ea typeface="Cambria" charset="0"/>
              <a:cs typeface="Cambria" charset="0"/>
            </a:endParaRPr>
          </a:p>
        </p:txBody>
      </p:sp>
      <p:sp>
        <p:nvSpPr>
          <p:cNvPr id="9" name="Rounded Rectangle 8"/>
          <p:cNvSpPr/>
          <p:nvPr/>
        </p:nvSpPr>
        <p:spPr>
          <a:xfrm>
            <a:off x="7935131" y="3128075"/>
            <a:ext cx="29520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ambria" charset="0"/>
                <a:ea typeface="Cambria" charset="0"/>
                <a:cs typeface="Cambria" charset="0"/>
              </a:rPr>
              <a:t>③</a:t>
            </a:r>
            <a:r>
              <a:rPr lang="en-US" altLang="zh-CN" sz="2400" dirty="0" smtClean="0">
                <a:solidFill>
                  <a:schemeClr val="tx1"/>
                </a:solidFill>
                <a:latin typeface="Cambria" charset="0"/>
                <a:ea typeface="Cambria" charset="0"/>
                <a:cs typeface="Cambria" charset="0"/>
              </a:rPr>
              <a:t>Resulting</a:t>
            </a:r>
            <a:r>
              <a:rPr lang="zh-CN" altLang="en-US" sz="2400" dirty="0" smtClean="0">
                <a:solidFill>
                  <a:schemeClr val="tx1"/>
                </a:solidFill>
                <a:latin typeface="Cambria" charset="0"/>
                <a:ea typeface="Cambria" charset="0"/>
                <a:cs typeface="Cambria" charset="0"/>
              </a:rPr>
              <a:t> </a:t>
            </a:r>
            <a:r>
              <a:rPr lang="en-US" altLang="zh-CN" sz="2400" dirty="0" smtClean="0">
                <a:solidFill>
                  <a:schemeClr val="tx1"/>
                </a:solidFill>
                <a:latin typeface="Cambria" charset="0"/>
                <a:ea typeface="Cambria" charset="0"/>
                <a:cs typeface="Cambria" charset="0"/>
              </a:rPr>
              <a:t>States</a:t>
            </a:r>
            <a:endParaRPr lang="en-US" sz="2400" dirty="0">
              <a:solidFill>
                <a:schemeClr val="tx1"/>
              </a:solidFill>
              <a:latin typeface="Cambria" charset="0"/>
              <a:ea typeface="Cambria" charset="0"/>
              <a:cs typeface="Cambria" charset="0"/>
            </a:endParaRPr>
          </a:p>
        </p:txBody>
      </p:sp>
      <p:sp>
        <p:nvSpPr>
          <p:cNvPr id="10" name="Rectangle 9"/>
          <p:cNvSpPr/>
          <p:nvPr/>
        </p:nvSpPr>
        <p:spPr>
          <a:xfrm>
            <a:off x="1392844" y="4437684"/>
            <a:ext cx="2952001" cy="1854628"/>
          </a:xfrm>
          <a:prstGeom prst="rect">
            <a:avLst/>
          </a:prstGeom>
          <a:ln w="28575">
            <a:solidFill>
              <a:schemeClr val="tx1"/>
            </a:solidFill>
          </a:ln>
        </p:spPr>
        <p:txBody>
          <a:bodyPr wrap="square">
            <a:noAutofit/>
          </a:bodyPr>
          <a:lstStyle/>
          <a:p>
            <a:pPr marL="342900" indent="-342900">
              <a:buFont typeface="Arial" charset="0"/>
              <a:buChar char="•"/>
            </a:pPr>
            <a:r>
              <a:rPr lang="en-US" altLang="zh-CN" sz="2200" dirty="0">
                <a:solidFill>
                  <a:schemeClr val="tx1"/>
                </a:solidFill>
                <a:latin typeface="Cambria" charset="0"/>
                <a:ea typeface="Cambria" charset="0"/>
                <a:cs typeface="Cambria" charset="0"/>
              </a:rPr>
              <a:t>Dynamic testing for possible </a:t>
            </a:r>
            <a:r>
              <a:rPr lang="en-US" altLang="zh-CN" sz="2200" dirty="0" smtClean="0">
                <a:solidFill>
                  <a:schemeClr val="tx1"/>
                </a:solidFill>
                <a:latin typeface="Cambria" charset="0"/>
                <a:ea typeface="Cambria" charset="0"/>
                <a:cs typeface="Cambria" charset="0"/>
              </a:rPr>
              <a:t>key attribute</a:t>
            </a:r>
            <a:r>
              <a:rPr lang="zh-CN" altLang="en-US" sz="2200" dirty="0" smtClean="0">
                <a:solidFill>
                  <a:schemeClr val="tx1"/>
                </a:solidFill>
                <a:latin typeface="Cambria" charset="0"/>
                <a:ea typeface="Cambria" charset="0"/>
                <a:cs typeface="Cambria" charset="0"/>
              </a:rPr>
              <a:t> </a:t>
            </a:r>
            <a:r>
              <a:rPr lang="en-US" altLang="zh-CN" sz="2200" dirty="0" smtClean="0">
                <a:solidFill>
                  <a:schemeClr val="tx1"/>
                </a:solidFill>
                <a:latin typeface="Cambria" charset="0"/>
                <a:ea typeface="Cambria" charset="0"/>
                <a:cs typeface="Cambria" charset="0"/>
              </a:rPr>
              <a:t>(value)</a:t>
            </a:r>
            <a:r>
              <a:rPr lang="zh-CN" altLang="en-US" sz="2200" dirty="0" smtClean="0">
                <a:solidFill>
                  <a:schemeClr val="tx1"/>
                </a:solidFill>
                <a:latin typeface="Cambria" charset="0"/>
                <a:ea typeface="Cambria" charset="0"/>
                <a:cs typeface="Cambria" charset="0"/>
              </a:rPr>
              <a:t> </a:t>
            </a:r>
            <a:r>
              <a:rPr lang="en-US" altLang="zh-CN" sz="2200" dirty="0" smtClean="0">
                <a:solidFill>
                  <a:schemeClr val="tx1"/>
                </a:solidFill>
                <a:latin typeface="Cambria" charset="0"/>
                <a:ea typeface="Cambria" charset="0"/>
                <a:cs typeface="Cambria" charset="0"/>
              </a:rPr>
              <a:t>combinations</a:t>
            </a:r>
            <a:r>
              <a:rPr lang="zh-CN" altLang="en-US" sz="2200" dirty="0" smtClean="0">
                <a:solidFill>
                  <a:schemeClr val="tx1"/>
                </a:solidFill>
                <a:latin typeface="Cambria" charset="0"/>
                <a:ea typeface="Cambria" charset="0"/>
                <a:cs typeface="Cambria" charset="0"/>
              </a:rPr>
              <a:t> </a:t>
            </a:r>
            <a:r>
              <a:rPr lang="en-US" altLang="zh-CN" sz="2200" dirty="0" smtClean="0">
                <a:solidFill>
                  <a:schemeClr val="tx1"/>
                </a:solidFill>
                <a:latin typeface="Cambria" charset="0"/>
                <a:ea typeface="Cambria" charset="0"/>
                <a:cs typeface="Cambria" charset="0"/>
              </a:rPr>
              <a:t>of </a:t>
            </a:r>
            <a:r>
              <a:rPr lang="en-US" altLang="zh-CN" sz="2200" dirty="0">
                <a:solidFill>
                  <a:schemeClr val="tx1"/>
                </a:solidFill>
                <a:latin typeface="Cambria" charset="0"/>
                <a:ea typeface="Cambria" charset="0"/>
                <a:cs typeface="Cambria" charset="0"/>
              </a:rPr>
              <a:t>two app templates</a:t>
            </a:r>
          </a:p>
        </p:txBody>
      </p:sp>
      <p:sp>
        <p:nvSpPr>
          <p:cNvPr id="11" name="Rectangle 10"/>
          <p:cNvSpPr/>
          <p:nvPr/>
        </p:nvSpPr>
        <p:spPr>
          <a:xfrm>
            <a:off x="4675898" y="4437684"/>
            <a:ext cx="2952001" cy="1854628"/>
          </a:xfrm>
          <a:prstGeom prst="rect">
            <a:avLst/>
          </a:prstGeom>
          <a:ln w="28575">
            <a:solidFill>
              <a:schemeClr val="tx1"/>
            </a:solidFill>
          </a:ln>
        </p:spPr>
        <p:txBody>
          <a:bodyPr wrap="square">
            <a:noAutofit/>
          </a:bodyPr>
          <a:lstStyle/>
          <a:p>
            <a:pPr marL="342900" indent="-342900">
              <a:buFont typeface="Arial" charset="0"/>
              <a:buChar char="•"/>
            </a:pPr>
            <a:r>
              <a:rPr lang="en-US" altLang="zh-CN" sz="2200" dirty="0">
                <a:solidFill>
                  <a:schemeClr val="tx1"/>
                </a:solidFill>
                <a:latin typeface="Cambria" charset="0"/>
                <a:ea typeface="Cambria" charset="0"/>
                <a:cs typeface="Cambria" charset="0"/>
              </a:rPr>
              <a:t>How </a:t>
            </a:r>
            <a:r>
              <a:rPr lang="en-US" altLang="zh-CN" sz="2200" dirty="0" err="1" smtClean="0">
                <a:solidFill>
                  <a:schemeClr val="tx1"/>
                </a:solidFill>
                <a:latin typeface="Cambria" charset="0"/>
                <a:ea typeface="Cambria" charset="0"/>
                <a:cs typeface="Cambria" charset="0"/>
              </a:rPr>
              <a:t>App_B</a:t>
            </a:r>
            <a:r>
              <a:rPr lang="en-US" altLang="zh-CN" sz="2200" dirty="0" smtClean="0">
                <a:solidFill>
                  <a:schemeClr val="tx1"/>
                </a:solidFill>
                <a:latin typeface="Cambria" charset="0"/>
                <a:ea typeface="Cambria" charset="0"/>
                <a:cs typeface="Cambria" charset="0"/>
              </a:rPr>
              <a:t> </a:t>
            </a:r>
            <a:r>
              <a:rPr lang="en-US" altLang="zh-CN" sz="2200" dirty="0">
                <a:solidFill>
                  <a:schemeClr val="tx1"/>
                </a:solidFill>
                <a:latin typeface="Cambria" charset="0"/>
                <a:ea typeface="Cambria" charset="0"/>
                <a:cs typeface="Cambria" charset="0"/>
              </a:rPr>
              <a:t>and </a:t>
            </a:r>
            <a:r>
              <a:rPr lang="en-US" altLang="zh-CN" sz="2200" dirty="0" err="1" smtClean="0">
                <a:solidFill>
                  <a:schemeClr val="tx1"/>
                </a:solidFill>
                <a:latin typeface="Cambria" charset="0"/>
                <a:ea typeface="Cambria" charset="0"/>
                <a:cs typeface="Cambria" charset="0"/>
              </a:rPr>
              <a:t>App_M</a:t>
            </a:r>
            <a:r>
              <a:rPr lang="en-US" altLang="zh-CN" sz="2200" dirty="0" smtClean="0">
                <a:solidFill>
                  <a:schemeClr val="tx1"/>
                </a:solidFill>
                <a:latin typeface="Cambria" charset="0"/>
                <a:ea typeface="Cambria" charset="0"/>
                <a:cs typeface="Cambria" charset="0"/>
              </a:rPr>
              <a:t> </a:t>
            </a:r>
            <a:r>
              <a:rPr lang="en-US" altLang="zh-CN" sz="2200" dirty="0">
                <a:solidFill>
                  <a:schemeClr val="tx1"/>
                </a:solidFill>
                <a:latin typeface="Cambria" charset="0"/>
                <a:ea typeface="Cambria" charset="0"/>
                <a:cs typeface="Cambria" charset="0"/>
              </a:rPr>
              <a:t>will be </a:t>
            </a:r>
            <a:r>
              <a:rPr lang="en-US" altLang="zh-CN" sz="2200" dirty="0" smtClean="0">
                <a:solidFill>
                  <a:schemeClr val="tx1"/>
                </a:solidFill>
                <a:latin typeface="Cambria" charset="0"/>
                <a:ea typeface="Cambria" charset="0"/>
                <a:cs typeface="Cambria" charset="0"/>
              </a:rPr>
              <a:t>launched</a:t>
            </a:r>
          </a:p>
          <a:p>
            <a:r>
              <a:rPr lang="en-US" altLang="zh-CN" sz="2200" dirty="0" smtClean="0">
                <a:solidFill>
                  <a:schemeClr val="tx1"/>
                </a:solidFill>
                <a:latin typeface="Cambria" charset="0"/>
                <a:ea typeface="Cambria" charset="0"/>
                <a:cs typeface="Cambria" charset="0"/>
              </a:rPr>
              <a:t>     (launching </a:t>
            </a:r>
            <a:r>
              <a:rPr lang="en-US" altLang="zh-CN" sz="2200" dirty="0">
                <a:solidFill>
                  <a:schemeClr val="tx1"/>
                </a:solidFill>
                <a:latin typeface="Cambria" charset="0"/>
                <a:ea typeface="Cambria" charset="0"/>
                <a:cs typeface="Cambria" charset="0"/>
              </a:rPr>
              <a:t>order </a:t>
            </a:r>
            <a:r>
              <a:rPr lang="en-US" altLang="zh-CN" sz="2200" dirty="0" smtClean="0">
                <a:solidFill>
                  <a:schemeClr val="tx1"/>
                </a:solidFill>
                <a:latin typeface="Cambria" charset="0"/>
                <a:ea typeface="Cambria" charset="0"/>
                <a:cs typeface="Cambria" charset="0"/>
              </a:rPr>
              <a:t>)</a:t>
            </a:r>
          </a:p>
          <a:p>
            <a:r>
              <a:rPr lang="en-US" altLang="zh-CN" sz="2200" dirty="0" smtClean="0">
                <a:solidFill>
                  <a:schemeClr val="tx1"/>
                </a:solidFill>
                <a:latin typeface="Cambria" charset="0"/>
                <a:ea typeface="Cambria" charset="0"/>
                <a:cs typeface="Cambria" charset="0"/>
              </a:rPr>
              <a:t>     (who </a:t>
            </a:r>
            <a:r>
              <a:rPr lang="en-US" altLang="zh-CN" sz="2200" dirty="0">
                <a:solidFill>
                  <a:schemeClr val="tx1"/>
                </a:solidFill>
                <a:latin typeface="Cambria" charset="0"/>
                <a:ea typeface="Cambria" charset="0"/>
                <a:cs typeface="Cambria" charset="0"/>
              </a:rPr>
              <a:t>launches </a:t>
            </a:r>
            <a:r>
              <a:rPr lang="en-US" altLang="zh-CN" sz="2200" dirty="0" smtClean="0">
                <a:solidFill>
                  <a:schemeClr val="tx1"/>
                </a:solidFill>
                <a:latin typeface="Cambria" charset="0"/>
                <a:ea typeface="Cambria" charset="0"/>
                <a:cs typeface="Cambria" charset="0"/>
              </a:rPr>
              <a:t>who)</a:t>
            </a:r>
            <a:endParaRPr lang="en-US" altLang="zh-CN" sz="2200" dirty="0">
              <a:solidFill>
                <a:schemeClr val="tx1"/>
              </a:solidFill>
              <a:latin typeface="Cambria" charset="0"/>
              <a:ea typeface="Cambria" charset="0"/>
              <a:cs typeface="Cambria" charset="0"/>
            </a:endParaRPr>
          </a:p>
        </p:txBody>
      </p:sp>
      <p:sp>
        <p:nvSpPr>
          <p:cNvPr id="13" name="Rectangle 12"/>
          <p:cNvSpPr/>
          <p:nvPr/>
        </p:nvSpPr>
        <p:spPr>
          <a:xfrm>
            <a:off x="7982199" y="4437684"/>
            <a:ext cx="2952001" cy="1854628"/>
          </a:xfrm>
          <a:prstGeom prst="rect">
            <a:avLst/>
          </a:prstGeom>
          <a:ln w="28575">
            <a:solidFill>
              <a:schemeClr val="tx1"/>
            </a:solidFill>
          </a:ln>
        </p:spPr>
        <p:txBody>
          <a:bodyPr wrap="square">
            <a:noAutofit/>
          </a:bodyPr>
          <a:lstStyle/>
          <a:p>
            <a:pPr marL="342900" indent="-342900">
              <a:buFont typeface="Arial" charset="0"/>
              <a:buChar char="•"/>
            </a:pPr>
            <a:r>
              <a:rPr lang="en-US" altLang="zh-CN" sz="2200" dirty="0">
                <a:solidFill>
                  <a:schemeClr val="tx1"/>
                </a:solidFill>
                <a:latin typeface="Cambria" charset="0"/>
                <a:ea typeface="Cambria" charset="0"/>
                <a:cs typeface="Cambria" charset="0"/>
              </a:rPr>
              <a:t>Which App is in the foreground </a:t>
            </a:r>
            <a:endParaRPr lang="en-US" altLang="zh-CN" sz="2200" dirty="0" smtClean="0">
              <a:solidFill>
                <a:schemeClr val="tx1"/>
              </a:solidFill>
              <a:latin typeface="Cambria" charset="0"/>
              <a:ea typeface="Cambria" charset="0"/>
              <a:cs typeface="Cambria" charset="0"/>
            </a:endParaRPr>
          </a:p>
          <a:p>
            <a:pPr marL="342900" indent="-342900">
              <a:buFont typeface="Arial" charset="0"/>
              <a:buChar char="•"/>
            </a:pPr>
            <a:r>
              <a:rPr lang="en-US" altLang="zh-CN" sz="2200" dirty="0" smtClean="0">
                <a:solidFill>
                  <a:schemeClr val="tx1"/>
                </a:solidFill>
                <a:latin typeface="Cambria" charset="0"/>
                <a:ea typeface="Cambria" charset="0"/>
                <a:cs typeface="Cambria" charset="0"/>
              </a:rPr>
              <a:t>whether </a:t>
            </a:r>
            <a:r>
              <a:rPr lang="en-US" altLang="zh-CN" sz="2200" dirty="0">
                <a:solidFill>
                  <a:schemeClr val="tx1"/>
                </a:solidFill>
                <a:latin typeface="Cambria" charset="0"/>
                <a:ea typeface="Cambria" charset="0"/>
                <a:cs typeface="Cambria" charset="0"/>
              </a:rPr>
              <a:t>they are in the same task</a:t>
            </a:r>
          </a:p>
        </p:txBody>
      </p:sp>
    </p:spTree>
    <p:extLst>
      <p:ext uri="{BB962C8B-B14F-4D97-AF65-F5344CB8AC3E}">
        <p14:creationId xmlns:p14="http://schemas.microsoft.com/office/powerpoint/2010/main" val="13650568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E4DC2009-7142-484F-A1D6-58C0E6DC050F}"/>
              </a:ext>
            </a:extLst>
          </p:cNvPr>
          <p:cNvSpPr>
            <a:spLocks noGrp="1"/>
          </p:cNvSpPr>
          <p:nvPr>
            <p:ph type="title"/>
          </p:nvPr>
        </p:nvSpPr>
        <p:spPr>
          <a:xfrm>
            <a:off x="455700" y="202218"/>
            <a:ext cx="10341684" cy="1054250"/>
          </a:xfrm>
        </p:spPr>
        <p:txBody>
          <a:bodyPr/>
          <a:lstStyle/>
          <a:p>
            <a:r>
              <a:rPr lang="en-US" altLang="zh-CN" dirty="0">
                <a:solidFill>
                  <a:srgbClr val="0070C0"/>
                </a:solidFill>
              </a:rPr>
              <a:t>Control Conditions of Task Mechanism</a:t>
            </a:r>
            <a:r>
              <a:rPr lang="zh-CN" altLang="en-US" dirty="0">
                <a:solidFill>
                  <a:srgbClr val="0070C0"/>
                </a:solidFill>
              </a:rPr>
              <a:t/>
            </a:r>
            <a:br>
              <a:rPr lang="zh-CN" altLang="en-US" dirty="0">
                <a:solidFill>
                  <a:srgbClr val="0070C0"/>
                </a:solidFill>
              </a:rPr>
            </a:br>
            <a:endParaRPr lang="zh-CN" altLang="en-US" dirty="0">
              <a:solidFill>
                <a:srgbClr val="0070C0"/>
              </a:solidFill>
            </a:endParaRPr>
          </a:p>
        </p:txBody>
      </p:sp>
      <p:sp>
        <p:nvSpPr>
          <p:cNvPr id="6" name="矩形: 圆角 5">
            <a:extLst>
              <a:ext uri="{FF2B5EF4-FFF2-40B4-BE49-F238E27FC236}">
                <a16:creationId xmlns="" xmlns:a16="http://schemas.microsoft.com/office/drawing/2014/main" id="{C220E9A2-675B-48BB-A178-5E8C0BBA7629}"/>
              </a:ext>
            </a:extLst>
          </p:cNvPr>
          <p:cNvSpPr/>
          <p:nvPr/>
        </p:nvSpPr>
        <p:spPr>
          <a:xfrm>
            <a:off x="368201" y="1464064"/>
            <a:ext cx="2351571" cy="4789715"/>
          </a:xfrm>
          <a:prstGeom prst="roundRect">
            <a:avLst/>
          </a:prstGeom>
          <a:no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Experiment Targets</a:t>
            </a: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zh-CN" altLang="en-US" dirty="0">
              <a:solidFill>
                <a:schemeClr val="tx1"/>
              </a:solidFill>
            </a:endParaRPr>
          </a:p>
        </p:txBody>
      </p:sp>
      <p:sp>
        <p:nvSpPr>
          <p:cNvPr id="7" name="矩形 6">
            <a:extLst>
              <a:ext uri="{FF2B5EF4-FFF2-40B4-BE49-F238E27FC236}">
                <a16:creationId xmlns="" xmlns:a16="http://schemas.microsoft.com/office/drawing/2014/main" id="{EC907155-7DD5-44CC-8E53-B86187C95F16}"/>
              </a:ext>
            </a:extLst>
          </p:cNvPr>
          <p:cNvSpPr/>
          <p:nvPr/>
        </p:nvSpPr>
        <p:spPr>
          <a:xfrm>
            <a:off x="660321" y="2835664"/>
            <a:ext cx="1632161" cy="10885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err="1">
                <a:solidFill>
                  <a:schemeClr val="tx1"/>
                </a:solidFill>
              </a:rPr>
              <a:t>AppB</a:t>
            </a:r>
            <a:endParaRPr lang="zh-CN" altLang="en-US" sz="3200" dirty="0">
              <a:solidFill>
                <a:schemeClr val="tx1"/>
              </a:solidFill>
            </a:endParaRPr>
          </a:p>
        </p:txBody>
      </p:sp>
      <p:sp>
        <p:nvSpPr>
          <p:cNvPr id="8" name="矩形 7">
            <a:extLst>
              <a:ext uri="{FF2B5EF4-FFF2-40B4-BE49-F238E27FC236}">
                <a16:creationId xmlns="" xmlns:a16="http://schemas.microsoft.com/office/drawing/2014/main" id="{9EAB7545-9490-43F6-8EF1-DBCB51E119F4}"/>
              </a:ext>
            </a:extLst>
          </p:cNvPr>
          <p:cNvSpPr/>
          <p:nvPr/>
        </p:nvSpPr>
        <p:spPr>
          <a:xfrm>
            <a:off x="660321" y="4207264"/>
            <a:ext cx="1632161" cy="108857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err="1">
                <a:solidFill>
                  <a:schemeClr val="tx1"/>
                </a:solidFill>
              </a:rPr>
              <a:t>AppM</a:t>
            </a:r>
            <a:endParaRPr lang="zh-CN" altLang="en-US" sz="3200" dirty="0">
              <a:solidFill>
                <a:schemeClr val="tx1"/>
              </a:solidFill>
            </a:endParaRPr>
          </a:p>
        </p:txBody>
      </p:sp>
      <p:sp>
        <p:nvSpPr>
          <p:cNvPr id="9" name="箭头: 右 8">
            <a:extLst>
              <a:ext uri="{FF2B5EF4-FFF2-40B4-BE49-F238E27FC236}">
                <a16:creationId xmlns="" xmlns:a16="http://schemas.microsoft.com/office/drawing/2014/main" id="{22490D28-9469-4097-83E5-B521C4EAA886}"/>
              </a:ext>
            </a:extLst>
          </p:cNvPr>
          <p:cNvSpPr/>
          <p:nvPr/>
        </p:nvSpPr>
        <p:spPr>
          <a:xfrm>
            <a:off x="2786469" y="3336407"/>
            <a:ext cx="567708" cy="576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 xmlns:a16="http://schemas.microsoft.com/office/drawing/2014/main" id="{6ED067F5-6E56-4A30-BABF-DCD08BF9C2F3}"/>
              </a:ext>
            </a:extLst>
          </p:cNvPr>
          <p:cNvSpPr/>
          <p:nvPr/>
        </p:nvSpPr>
        <p:spPr>
          <a:xfrm>
            <a:off x="3420874" y="1453178"/>
            <a:ext cx="2108241" cy="4789715"/>
          </a:xfrm>
          <a:prstGeom prst="roundRect">
            <a:avLst/>
          </a:prstGeom>
          <a:no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Initial Conditions Setting</a:t>
            </a:r>
          </a:p>
          <a:p>
            <a:pPr algn="ctr"/>
            <a:endParaRPr lang="en-US" altLang="zh-CN" dirty="0">
              <a:solidFill>
                <a:schemeClr val="tx1"/>
              </a:solidFill>
            </a:endParaRPr>
          </a:p>
          <a:p>
            <a:pPr algn="ctr"/>
            <a:endParaRPr lang="en-US" altLang="zh-CN" dirty="0">
              <a:solidFill>
                <a:schemeClr val="tx1"/>
              </a:solidFill>
            </a:endParaRPr>
          </a:p>
          <a:p>
            <a:pPr algn="ctr"/>
            <a:r>
              <a:rPr lang="en-US" altLang="zh-CN" sz="1800" dirty="0">
                <a:solidFill>
                  <a:schemeClr val="tx1"/>
                </a:solidFill>
              </a:rPr>
              <a:t>Dynamic testing for possible combinations of values of key attributes of two app templates</a:t>
            </a: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zh-CN" altLang="en-US" dirty="0">
              <a:solidFill>
                <a:schemeClr val="tx1"/>
              </a:solidFill>
            </a:endParaRPr>
          </a:p>
        </p:txBody>
      </p:sp>
      <p:sp>
        <p:nvSpPr>
          <p:cNvPr id="14" name="箭头: 右 13">
            <a:extLst>
              <a:ext uri="{FF2B5EF4-FFF2-40B4-BE49-F238E27FC236}">
                <a16:creationId xmlns="" xmlns:a16="http://schemas.microsoft.com/office/drawing/2014/main" id="{75F24173-BD80-465C-958A-17587955F49B}"/>
              </a:ext>
            </a:extLst>
          </p:cNvPr>
          <p:cNvSpPr/>
          <p:nvPr/>
        </p:nvSpPr>
        <p:spPr>
          <a:xfrm>
            <a:off x="5634808" y="3336407"/>
            <a:ext cx="567708" cy="576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 xmlns:a16="http://schemas.microsoft.com/office/drawing/2014/main" id="{6A68E84F-385A-4B9D-94E1-05AA1EB5EE02}"/>
              </a:ext>
            </a:extLst>
          </p:cNvPr>
          <p:cNvSpPr/>
          <p:nvPr/>
        </p:nvSpPr>
        <p:spPr>
          <a:xfrm>
            <a:off x="6390878" y="1464064"/>
            <a:ext cx="2108241" cy="4789715"/>
          </a:xfrm>
          <a:prstGeom prst="roundRect">
            <a:avLst/>
          </a:prstGeom>
          <a:no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200" dirty="0">
              <a:solidFill>
                <a:schemeClr val="tx1"/>
              </a:solidFill>
            </a:endParaRPr>
          </a:p>
          <a:p>
            <a:pPr algn="ctr"/>
            <a:r>
              <a:rPr lang="en-US" altLang="zh-CN" sz="3200" dirty="0">
                <a:solidFill>
                  <a:schemeClr val="tx1"/>
                </a:solidFill>
              </a:rPr>
              <a:t>Events</a:t>
            </a: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r>
              <a:rPr lang="en-US" altLang="zh-CN" sz="1800" dirty="0">
                <a:solidFill>
                  <a:schemeClr val="tx1"/>
                </a:solidFill>
              </a:rPr>
              <a:t>How </a:t>
            </a:r>
            <a:r>
              <a:rPr lang="en-US" altLang="zh-CN" sz="1800" dirty="0" err="1">
                <a:solidFill>
                  <a:schemeClr val="tx1"/>
                </a:solidFill>
              </a:rPr>
              <a:t>AppB</a:t>
            </a:r>
            <a:r>
              <a:rPr lang="en-US" altLang="zh-CN" sz="1800" dirty="0">
                <a:solidFill>
                  <a:schemeClr val="tx1"/>
                </a:solidFill>
              </a:rPr>
              <a:t> and </a:t>
            </a:r>
            <a:r>
              <a:rPr lang="en-US" altLang="zh-CN" sz="1800" dirty="0" err="1">
                <a:solidFill>
                  <a:schemeClr val="tx1"/>
                </a:solidFill>
              </a:rPr>
              <a:t>AppM</a:t>
            </a:r>
            <a:r>
              <a:rPr lang="en-US" altLang="zh-CN" sz="1800" dirty="0">
                <a:solidFill>
                  <a:schemeClr val="tx1"/>
                </a:solidFill>
              </a:rPr>
              <a:t> will be launched, including both the launching order and who launches who.</a:t>
            </a: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zh-CN" altLang="en-US" dirty="0">
              <a:solidFill>
                <a:schemeClr val="tx1"/>
              </a:solidFill>
            </a:endParaRPr>
          </a:p>
        </p:txBody>
      </p:sp>
      <p:sp>
        <p:nvSpPr>
          <p:cNvPr id="16" name="箭头: 右 15">
            <a:extLst>
              <a:ext uri="{FF2B5EF4-FFF2-40B4-BE49-F238E27FC236}">
                <a16:creationId xmlns="" xmlns:a16="http://schemas.microsoft.com/office/drawing/2014/main" id="{69C49066-C7FF-4CAB-ABD0-016B70344E7D}"/>
              </a:ext>
            </a:extLst>
          </p:cNvPr>
          <p:cNvSpPr/>
          <p:nvPr/>
        </p:nvSpPr>
        <p:spPr>
          <a:xfrm>
            <a:off x="8597224" y="3336406"/>
            <a:ext cx="567708" cy="576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 xmlns:a16="http://schemas.microsoft.com/office/drawing/2014/main" id="{AC81774F-79B2-4303-9FBC-20521E1645EB}"/>
              </a:ext>
            </a:extLst>
          </p:cNvPr>
          <p:cNvSpPr/>
          <p:nvPr/>
        </p:nvSpPr>
        <p:spPr>
          <a:xfrm>
            <a:off x="9263037" y="1464064"/>
            <a:ext cx="2296785" cy="4789715"/>
          </a:xfrm>
          <a:prstGeom prst="roundRect">
            <a:avLst/>
          </a:prstGeom>
          <a:no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Resulting States</a:t>
            </a: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r>
              <a:rPr lang="en-US" altLang="zh-CN" sz="1800" dirty="0">
                <a:solidFill>
                  <a:schemeClr val="tx1"/>
                </a:solidFill>
              </a:rPr>
              <a:t>Which App is in the foreground and whether they are in the same task</a:t>
            </a: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zh-CN" altLang="en-US" dirty="0">
              <a:solidFill>
                <a:schemeClr val="tx1"/>
              </a:solidFill>
            </a:endParaRPr>
          </a:p>
        </p:txBody>
      </p:sp>
    </p:spTree>
    <p:extLst>
      <p:ext uri="{BB962C8B-B14F-4D97-AF65-F5344CB8AC3E}">
        <p14:creationId xmlns:p14="http://schemas.microsoft.com/office/powerpoint/2010/main" val="31971967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3" grpId="0" animBg="1"/>
      <p:bldP spid="14" grpId="0" animBg="1"/>
      <p:bldP spid="15" grpId="0" animBg="1"/>
      <p:bldP spid="16"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ext uri="{D42A27DB-BD31-4B8C-83A1-F6EECF244321}">
                    <p14:modId xmlns:p14="http://schemas.microsoft.com/office/powerpoint/2010/main" val="4014508830"/>
                  </p:ext>
                </p:extLst>
              </p:nvPr>
            </p:nvGraphicFramePr>
            <p:xfrm>
              <a:off x="193016" y="290603"/>
              <a:ext cx="11844001" cy="6294120"/>
            </p:xfrm>
            <a:graphic>
              <a:graphicData uri="http://schemas.openxmlformats.org/drawingml/2006/table">
                <a:tbl>
                  <a:tblPr firstRow="1" bandRow="1">
                    <a:tableStyleId>{5940675A-B579-460E-94D1-54222C63F5DA}</a:tableStyleId>
                  </a:tblPr>
                  <a:tblGrid>
                    <a:gridCol w="719492">
                      <a:extLst>
                        <a:ext uri="{9D8B030D-6E8A-4147-A177-3AD203B41FA5}">
                          <a16:colId xmlns="" xmlns:a16="http://schemas.microsoft.com/office/drawing/2014/main" val="20000"/>
                        </a:ext>
                      </a:extLst>
                    </a:gridCol>
                    <a:gridCol w="2047795">
                      <a:extLst>
                        <a:ext uri="{9D8B030D-6E8A-4147-A177-3AD203B41FA5}">
                          <a16:colId xmlns="" xmlns:a16="http://schemas.microsoft.com/office/drawing/2014/main" val="20001"/>
                        </a:ext>
                      </a:extLst>
                    </a:gridCol>
                    <a:gridCol w="1914845">
                      <a:extLst>
                        <a:ext uri="{9D8B030D-6E8A-4147-A177-3AD203B41FA5}">
                          <a16:colId xmlns="" xmlns:a16="http://schemas.microsoft.com/office/drawing/2014/main" val="20002"/>
                        </a:ext>
                      </a:extLst>
                    </a:gridCol>
                    <a:gridCol w="1088268">
                      <a:extLst>
                        <a:ext uri="{9D8B030D-6E8A-4147-A177-3AD203B41FA5}">
                          <a16:colId xmlns="" xmlns:a16="http://schemas.microsoft.com/office/drawing/2014/main" val="20003"/>
                        </a:ext>
                      </a:extLst>
                    </a:gridCol>
                    <a:gridCol w="1120152">
                      <a:extLst>
                        <a:ext uri="{9D8B030D-6E8A-4147-A177-3AD203B41FA5}">
                          <a16:colId xmlns="" xmlns:a16="http://schemas.microsoft.com/office/drawing/2014/main" val="20004"/>
                        </a:ext>
                      </a:extLst>
                    </a:gridCol>
                    <a:gridCol w="2891816">
                      <a:extLst>
                        <a:ext uri="{9D8B030D-6E8A-4147-A177-3AD203B41FA5}">
                          <a16:colId xmlns="" xmlns:a16="http://schemas.microsoft.com/office/drawing/2014/main" val="20005"/>
                        </a:ext>
                      </a:extLst>
                    </a:gridCol>
                    <a:gridCol w="687211">
                      <a:extLst>
                        <a:ext uri="{9D8B030D-6E8A-4147-A177-3AD203B41FA5}">
                          <a16:colId xmlns="" xmlns:a16="http://schemas.microsoft.com/office/drawing/2014/main" val="20006"/>
                        </a:ext>
                      </a:extLst>
                    </a:gridCol>
                    <a:gridCol w="687211">
                      <a:extLst>
                        <a:ext uri="{9D8B030D-6E8A-4147-A177-3AD203B41FA5}">
                          <a16:colId xmlns="" xmlns:a16="http://schemas.microsoft.com/office/drawing/2014/main" val="20007"/>
                        </a:ext>
                      </a:extLst>
                    </a:gridCol>
                    <a:gridCol w="687211">
                      <a:extLst>
                        <a:ext uri="{9D8B030D-6E8A-4147-A177-3AD203B41FA5}">
                          <a16:colId xmlns=""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 xmlns:a16="http://schemas.microsoft.com/office/drawing/2014/main" val="10002"/>
                      </a:ext>
                    </a:extLst>
                  </a:tr>
                  <a:tr h="37084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 xmlns:a16="http://schemas.microsoft.com/office/drawing/2014/main" val="10003"/>
                      </a:ext>
                    </a:extLst>
                  </a:tr>
                  <a:tr h="37084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 xmlns:a16="http://schemas.microsoft.com/office/drawing/2014/main" val="10004"/>
                      </a:ext>
                    </a:extLst>
                  </a:tr>
                  <a:tr h="37084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 xmlns:a16="http://schemas.microsoft.com/office/drawing/2014/main" val="10005"/>
                      </a:ext>
                    </a:extLst>
                  </a:tr>
                  <a:tr h="37084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 xmlns:a16="http://schemas.microsoft.com/office/drawing/2014/main" val="10006"/>
                      </a:ext>
                    </a:extLst>
                  </a:tr>
                  <a:tr h="37084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 xmlns:a16="http://schemas.microsoft.com/office/drawing/2014/main" val="10007"/>
                      </a:ext>
                    </a:extLst>
                  </a:tr>
                  <a:tr h="37084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 xmlns:a16="http://schemas.microsoft.com/office/drawing/2014/main" val="10010"/>
                      </a:ext>
                    </a:extLst>
                  </a:tr>
                  <a:tr h="37084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 xmlns:a16="http://schemas.microsoft.com/office/drawing/2014/main" val="10011"/>
                      </a:ext>
                    </a:extLst>
                  </a:tr>
                  <a:tr h="37084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A</a:t>
                          </a:r>
                          <a14:m>
                            <m:oMath xmlns:m="http://schemas.openxmlformats.org/officeDocument/2006/math">
                              <m:r>
                                <m:rPr>
                                  <m:sty m:val="p"/>
                                </m:rPr>
                                <a:rPr lang="en-US" altLang="zh-CN" sz="1400" b="0" i="0" smtClean="0">
                                  <a:latin typeface="Cambria Math" panose="02040503050406030204" pitchFamily="18" charset="0"/>
                                  <a:ea typeface="Times New Roman" charset="0"/>
                                  <a:cs typeface="Times New Roman" charset="0"/>
                                </a:rPr>
                                <m:t>ppB</m:t>
                              </m:r>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 xmlns:a16="http://schemas.microsoft.com/office/drawing/2014/main" val="10012"/>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4014508830"/>
                  </p:ext>
                </p:extLst>
              </p:nvPr>
            </p:nvGraphicFramePr>
            <p:xfrm>
              <a:off x="193016" y="290603"/>
              <a:ext cx="11844001" cy="629412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687211">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51816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51816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endParaRPr lang="zh-CN"/>
                        </a:p>
                      </a:txBody>
                      <a:tcPr anchor="ctr">
                        <a:blipFill>
                          <a:blip r:embed="rId2"/>
                          <a:stretch>
                            <a:fillRect l="-238316" t="-244706" r="-71579" b="-884706"/>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51816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zh-CN"/>
                        </a:p>
                      </a:txBody>
                      <a:tcPr anchor="ctr">
                        <a:blipFill>
                          <a:blip r:embed="rId2"/>
                          <a:stretch>
                            <a:fillRect l="-238316" t="-344706" r="-71579" b="-784706"/>
                          </a:stretch>
                        </a:blip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4"/>
                      </a:ext>
                    </a:extLst>
                  </a:tr>
                  <a:tr h="51816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zh-CN"/>
                        </a:p>
                      </a:txBody>
                      <a:tcPr anchor="ctr">
                        <a:blipFill>
                          <a:blip r:embed="rId2"/>
                          <a:stretch>
                            <a:fillRect l="-238316" t="-444706" r="-71579" b="-684706"/>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51816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zh-CN"/>
                        </a:p>
                      </a:txBody>
                      <a:tcPr anchor="ctr">
                        <a:blipFill>
                          <a:blip r:embed="rId2"/>
                          <a:stretch>
                            <a:fillRect l="-238316" t="-544706" r="-71579" b="-584706"/>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6"/>
                      </a:ext>
                    </a:extLst>
                  </a:tr>
                  <a:tr h="51816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zh-CN"/>
                        </a:p>
                      </a:txBody>
                      <a:tcPr anchor="ctr">
                        <a:blipFill>
                          <a:blip r:embed="rId2"/>
                          <a:stretch>
                            <a:fillRect l="-238316" t="-637209" r="-71579" b="-477907"/>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51816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zh-CN"/>
                        </a:p>
                      </a:txBody>
                      <a:tcPr anchor="ctr">
                        <a:blipFill>
                          <a:blip r:embed="rId2"/>
                          <a:stretch>
                            <a:fillRect l="-238316" t="-745882" r="-71579" b="-383529"/>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zh-CN"/>
                        </a:p>
                      </a:txBody>
                      <a:tcPr anchor="ctr">
                        <a:blipFill>
                          <a:blip r:embed="rId2"/>
                          <a:stretch>
                            <a:fillRect l="-238316" t="-1178689" r="-71579" b="-434426"/>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51816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zh-CN"/>
                        </a:p>
                      </a:txBody>
                      <a:tcPr anchor="ctr">
                        <a:blipFill>
                          <a:blip r:embed="rId2"/>
                          <a:stretch>
                            <a:fillRect l="-238316" t="-917647" r="-71579" b="-211765"/>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51816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zh-CN"/>
                        </a:p>
                      </a:txBody>
                      <a:tcPr anchor="ctr">
                        <a:blipFill>
                          <a:blip r:embed="rId2"/>
                          <a:stretch>
                            <a:fillRect l="-238316" t="-1017647" r="-71579" b="-111765"/>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1"/>
                      </a:ext>
                    </a:extLst>
                  </a:tr>
                  <a:tr h="51816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zh-CN"/>
                        </a:p>
                      </a:txBody>
                      <a:tcPr anchor="ctr">
                        <a:blipFill>
                          <a:blip r:embed="rId2"/>
                          <a:stretch>
                            <a:fillRect l="-238316" t="-1117647" r="-71579" b="-11765"/>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2"/>
                      </a:ext>
                    </a:extLst>
                  </a:tr>
                </a:tbl>
              </a:graphicData>
            </a:graphic>
          </p:graphicFrame>
        </mc:Fallback>
      </mc:AlternateContent>
    </p:spTree>
    <p:extLst>
      <p:ext uri="{BB962C8B-B14F-4D97-AF65-F5344CB8AC3E}">
        <p14:creationId xmlns:p14="http://schemas.microsoft.com/office/powerpoint/2010/main" val="6931753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ext uri="{D42A27DB-BD31-4B8C-83A1-F6EECF244321}">
                    <p14:modId xmlns:p14="http://schemas.microsoft.com/office/powerpoint/2010/main" val="1453513573"/>
                  </p:ext>
                </p:extLst>
              </p:nvPr>
            </p:nvGraphicFramePr>
            <p:xfrm>
              <a:off x="162020" y="290603"/>
              <a:ext cx="11926659" cy="6146800"/>
            </p:xfrm>
            <a:graphic>
              <a:graphicData uri="http://schemas.openxmlformats.org/drawingml/2006/table">
                <a:tbl>
                  <a:tblPr firstRow="1" bandRow="1">
                    <a:tableStyleId>{5940675A-B579-460E-94D1-54222C63F5DA}</a:tableStyleId>
                  </a:tblPr>
                  <a:tblGrid>
                    <a:gridCol w="719492">
                      <a:extLst>
                        <a:ext uri="{9D8B030D-6E8A-4147-A177-3AD203B41FA5}">
                          <a16:colId xmlns="" xmlns:a16="http://schemas.microsoft.com/office/drawing/2014/main" val="20000"/>
                        </a:ext>
                      </a:extLst>
                    </a:gridCol>
                    <a:gridCol w="2047795">
                      <a:extLst>
                        <a:ext uri="{9D8B030D-6E8A-4147-A177-3AD203B41FA5}">
                          <a16:colId xmlns="" xmlns:a16="http://schemas.microsoft.com/office/drawing/2014/main" val="20001"/>
                        </a:ext>
                      </a:extLst>
                    </a:gridCol>
                    <a:gridCol w="1914845">
                      <a:extLst>
                        <a:ext uri="{9D8B030D-6E8A-4147-A177-3AD203B41FA5}">
                          <a16:colId xmlns="" xmlns:a16="http://schemas.microsoft.com/office/drawing/2014/main" val="20002"/>
                        </a:ext>
                      </a:extLst>
                    </a:gridCol>
                    <a:gridCol w="1088268">
                      <a:extLst>
                        <a:ext uri="{9D8B030D-6E8A-4147-A177-3AD203B41FA5}">
                          <a16:colId xmlns="" xmlns:a16="http://schemas.microsoft.com/office/drawing/2014/main" val="20003"/>
                        </a:ext>
                      </a:extLst>
                    </a:gridCol>
                    <a:gridCol w="1120152">
                      <a:extLst>
                        <a:ext uri="{9D8B030D-6E8A-4147-A177-3AD203B41FA5}">
                          <a16:colId xmlns="" xmlns:a16="http://schemas.microsoft.com/office/drawing/2014/main" val="20004"/>
                        </a:ext>
                      </a:extLst>
                    </a:gridCol>
                    <a:gridCol w="2891816">
                      <a:extLst>
                        <a:ext uri="{9D8B030D-6E8A-4147-A177-3AD203B41FA5}">
                          <a16:colId xmlns="" xmlns:a16="http://schemas.microsoft.com/office/drawing/2014/main" val="20005"/>
                        </a:ext>
                      </a:extLst>
                    </a:gridCol>
                    <a:gridCol w="687211">
                      <a:extLst>
                        <a:ext uri="{9D8B030D-6E8A-4147-A177-3AD203B41FA5}">
                          <a16:colId xmlns="" xmlns:a16="http://schemas.microsoft.com/office/drawing/2014/main" val="20006"/>
                        </a:ext>
                      </a:extLst>
                    </a:gridCol>
                    <a:gridCol w="687211">
                      <a:extLst>
                        <a:ext uri="{9D8B030D-6E8A-4147-A177-3AD203B41FA5}">
                          <a16:colId xmlns="" xmlns:a16="http://schemas.microsoft.com/office/drawing/2014/main" val="20007"/>
                        </a:ext>
                      </a:extLst>
                    </a:gridCol>
                    <a:gridCol w="769869">
                      <a:extLst>
                        <a:ext uri="{9D8B030D-6E8A-4147-A177-3AD203B41FA5}">
                          <a16:colId xmlns=""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 xmlns:a16="http://schemas.microsoft.com/office/drawing/2014/main" val="10002"/>
                      </a:ext>
                    </a:extLst>
                  </a:tr>
                  <a:tr h="37084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 xmlns:a16="http://schemas.microsoft.com/office/drawing/2014/main" val="10003"/>
                      </a:ext>
                    </a:extLst>
                  </a:tr>
                  <a:tr h="37084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 xmlns:a16="http://schemas.microsoft.com/office/drawing/2014/main" val="10004"/>
                      </a:ext>
                    </a:extLst>
                  </a:tr>
                  <a:tr h="37084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 xmlns:a16="http://schemas.microsoft.com/office/drawing/2014/main" val="10005"/>
                      </a:ext>
                    </a:extLst>
                  </a:tr>
                  <a:tr h="37084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 xmlns:a16="http://schemas.microsoft.com/office/drawing/2014/main" val="10006"/>
                      </a:ext>
                    </a:extLst>
                  </a:tr>
                  <a:tr h="37084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smtClean="0">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 xmlns:a16="http://schemas.microsoft.com/office/drawing/2014/main" val="10007"/>
                      </a:ext>
                    </a:extLst>
                  </a:tr>
                  <a:tr h="37084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 xmlns:a16="http://schemas.microsoft.com/office/drawing/2014/main" val="10010"/>
                      </a:ext>
                    </a:extLst>
                  </a:tr>
                  <a:tr h="37084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 xmlns:a16="http://schemas.microsoft.com/office/drawing/2014/main" val="10011"/>
                      </a:ext>
                    </a:extLst>
                  </a:tr>
                  <a:tr h="37084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A</a:t>
                          </a:r>
                          <a14:m>
                            <m:oMath xmlns:m="http://schemas.openxmlformats.org/officeDocument/2006/math">
                              <m:r>
                                <m:rPr>
                                  <m:sty m:val="p"/>
                                </m:rPr>
                                <a:rPr lang="en-US" altLang="zh-CN" sz="1400" b="0" i="0" smtClean="0">
                                  <a:latin typeface="Cambria Math" panose="02040503050406030204" pitchFamily="18" charset="0"/>
                                  <a:ea typeface="Times New Roman" charset="0"/>
                                  <a:cs typeface="Times New Roman" charset="0"/>
                                </a:rPr>
                                <m:t>ppB</m:t>
                              </m:r>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 xmlns:a16="http://schemas.microsoft.com/office/drawing/2014/main" val="10012"/>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1453513573"/>
                  </p:ext>
                </p:extLst>
              </p:nvPr>
            </p:nvGraphicFramePr>
            <p:xfrm>
              <a:off x="162020" y="290603"/>
              <a:ext cx="11926659" cy="614680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xmlns:a14="http://schemas.microsoft.com/office/drawing/2010/main" xmlns="" val="20000"/>
                        </a:ext>
                      </a:extLst>
                    </a:gridCol>
                    <a:gridCol w="2047795">
                      <a:extLst>
                        <a:ext uri="{9D8B030D-6E8A-4147-A177-3AD203B41FA5}">
                          <a16:colId xmlns:a16="http://schemas.microsoft.com/office/drawing/2014/main" xmlns:a14="http://schemas.microsoft.com/office/drawing/2010/main" xmlns="" val="20001"/>
                        </a:ext>
                      </a:extLst>
                    </a:gridCol>
                    <a:gridCol w="1914845">
                      <a:extLst>
                        <a:ext uri="{9D8B030D-6E8A-4147-A177-3AD203B41FA5}">
                          <a16:colId xmlns:a16="http://schemas.microsoft.com/office/drawing/2014/main" xmlns:a14="http://schemas.microsoft.com/office/drawing/2010/main" xmlns="" val="20002"/>
                        </a:ext>
                      </a:extLst>
                    </a:gridCol>
                    <a:gridCol w="1088268">
                      <a:extLst>
                        <a:ext uri="{9D8B030D-6E8A-4147-A177-3AD203B41FA5}">
                          <a16:colId xmlns:a16="http://schemas.microsoft.com/office/drawing/2014/main" xmlns:a14="http://schemas.microsoft.com/office/drawing/2010/main" xmlns="" val="20003"/>
                        </a:ext>
                      </a:extLst>
                    </a:gridCol>
                    <a:gridCol w="1120152">
                      <a:extLst>
                        <a:ext uri="{9D8B030D-6E8A-4147-A177-3AD203B41FA5}">
                          <a16:colId xmlns:a16="http://schemas.microsoft.com/office/drawing/2014/main" xmlns:a14="http://schemas.microsoft.com/office/drawing/2010/main" xmlns="" val="20004"/>
                        </a:ext>
                      </a:extLst>
                    </a:gridCol>
                    <a:gridCol w="2891816">
                      <a:extLst>
                        <a:ext uri="{9D8B030D-6E8A-4147-A177-3AD203B41FA5}">
                          <a16:colId xmlns:a16="http://schemas.microsoft.com/office/drawing/2014/main" xmlns:a14="http://schemas.microsoft.com/office/drawing/2010/main" xmlns="" val="20005"/>
                        </a:ext>
                      </a:extLst>
                    </a:gridCol>
                    <a:gridCol w="687211">
                      <a:extLst>
                        <a:ext uri="{9D8B030D-6E8A-4147-A177-3AD203B41FA5}">
                          <a16:colId xmlns:a16="http://schemas.microsoft.com/office/drawing/2014/main" xmlns:a14="http://schemas.microsoft.com/office/drawing/2010/main" xmlns="" val="20006"/>
                        </a:ext>
                      </a:extLst>
                    </a:gridCol>
                    <a:gridCol w="687211">
                      <a:extLst>
                        <a:ext uri="{9D8B030D-6E8A-4147-A177-3AD203B41FA5}">
                          <a16:colId xmlns:a16="http://schemas.microsoft.com/office/drawing/2014/main" xmlns:a14="http://schemas.microsoft.com/office/drawing/2010/main" xmlns="" val="20007"/>
                        </a:ext>
                      </a:extLst>
                    </a:gridCol>
                    <a:gridCol w="769869">
                      <a:extLst>
                        <a:ext uri="{9D8B030D-6E8A-4147-A177-3AD203B41FA5}">
                          <a16:colId xmlns:a16="http://schemas.microsoft.com/office/drawing/2014/main" xmlns:a14="http://schemas.microsoft.com/office/drawing/2010/main" xmlns=""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xmlns:a14="http://schemas.microsoft.com/office/drawing/2010/main" xmlns=""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xmlns:a14="http://schemas.microsoft.com/office/drawing/2010/main" xmlns="" val="10001"/>
                      </a:ext>
                    </a:extLst>
                  </a:tr>
                  <a:tr h="51816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xmlns:a14="http://schemas.microsoft.com/office/drawing/2010/main" xmlns="" val="10002"/>
                      </a:ext>
                    </a:extLst>
                  </a:tr>
                  <a:tr h="51816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endParaRPr lang="en-US"/>
                        </a:p>
                      </a:txBody>
                      <a:tcPr anchor="ctr">
                        <a:blipFill rotWithShape="0">
                          <a:blip r:embed="rId3"/>
                          <a:stretch>
                            <a:fillRect l="-238316" t="-244706" r="-74526" b="-856471"/>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xmlns:a14="http://schemas.microsoft.com/office/drawing/2010/main" xmlns="" val="10003"/>
                      </a:ext>
                    </a:extLst>
                  </a:tr>
                  <a:tr h="51816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rotWithShape="0">
                          <a:blip r:embed="rId3"/>
                          <a:stretch>
                            <a:fillRect l="-238316" t="-344706" r="-74526" b="-756471"/>
                          </a:stretch>
                        </a:blip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xmlns:a14="http://schemas.microsoft.com/office/drawing/2010/main" xmlns="" val="10004"/>
                      </a:ext>
                    </a:extLst>
                  </a:tr>
                  <a:tr h="51816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rotWithShape="0">
                          <a:blip r:embed="rId3"/>
                          <a:stretch>
                            <a:fillRect l="-238316" t="-444706" r="-74526" b="-656471"/>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xmlns:a14="http://schemas.microsoft.com/office/drawing/2010/main" xmlns="" val="10005"/>
                      </a:ext>
                    </a:extLst>
                  </a:tr>
                  <a:tr h="51816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rotWithShape="0">
                          <a:blip r:embed="rId3"/>
                          <a:stretch>
                            <a:fillRect l="-238316" t="-538372" r="-74526" b="-548837"/>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xmlns:a14="http://schemas.microsoft.com/office/drawing/2010/main" xmlns="" val="10006"/>
                      </a:ext>
                    </a:extLst>
                  </a:tr>
                  <a:tr h="51816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rotWithShape="0">
                          <a:blip r:embed="rId3"/>
                          <a:stretch>
                            <a:fillRect l="-238316" t="-645882" r="-74526" b="-455294"/>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smtClean="0">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xmlns:a14="http://schemas.microsoft.com/office/drawing/2010/main" xmlns="" val="10007"/>
                      </a:ext>
                    </a:extLst>
                  </a:tr>
                  <a:tr h="51816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rotWithShape="0">
                          <a:blip r:embed="rId3"/>
                          <a:stretch>
                            <a:fillRect l="-238316" t="-745882" r="-74526" b="-3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xmlns:a14="http://schemas.microsoft.com/office/drawing/2010/main" xmlns=""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rotWithShape="0">
                          <a:blip r:embed="rId3"/>
                          <a:stretch>
                            <a:fillRect l="-238316" t="-1178689" r="-74526" b="-3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xmlns:a14="http://schemas.microsoft.com/office/drawing/2010/main" xmlns=""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rotWithShape="0">
                          <a:blip r:embed="rId3"/>
                          <a:stretch>
                            <a:fillRect l="-238316" t="-1278689" r="-74526" b="-2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xmlns:a14="http://schemas.microsoft.com/office/drawing/2010/main" xmlns="" val="10010"/>
                      </a:ext>
                    </a:extLst>
                  </a:tr>
                  <a:tr h="51816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rotWithShape="0">
                          <a:blip r:embed="rId3"/>
                          <a:stretch>
                            <a:fillRect l="-238316" t="-989412" r="-74526" b="-111765"/>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xmlns:a14="http://schemas.microsoft.com/office/drawing/2010/main" xmlns="" val="10011"/>
                      </a:ext>
                    </a:extLst>
                  </a:tr>
                  <a:tr h="51816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rotWithShape="0">
                          <a:blip r:embed="rId3"/>
                          <a:stretch>
                            <a:fillRect l="-238316" t="-1089412" r="-74526" b="-11765"/>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xmlns:a14="http://schemas.microsoft.com/office/drawing/2010/main" xmlns="" val="10012"/>
                      </a:ext>
                    </a:extLst>
                  </a:tr>
                </a:tbl>
              </a:graphicData>
            </a:graphic>
          </p:graphicFrame>
        </mc:Fallback>
      </mc:AlternateContent>
    </p:spTree>
    <p:extLst>
      <p:ext uri="{BB962C8B-B14F-4D97-AF65-F5344CB8AC3E}">
        <p14:creationId xmlns:p14="http://schemas.microsoft.com/office/powerpoint/2010/main" val="871465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6F91AE14-E10B-4A51-BE0F-752D81B37F03}"/>
              </a:ext>
            </a:extLst>
          </p:cNvPr>
          <p:cNvSpPr>
            <a:spLocks noGrp="1"/>
          </p:cNvSpPr>
          <p:nvPr>
            <p:ph type="title"/>
          </p:nvPr>
        </p:nvSpPr>
        <p:spPr>
          <a:xfrm>
            <a:off x="1056437" y="182679"/>
            <a:ext cx="10474301" cy="1054250"/>
          </a:xfrm>
        </p:spPr>
        <p:txBody>
          <a:bodyPr/>
          <a:lstStyle/>
          <a:p>
            <a:r>
              <a:rPr lang="en-US" altLang="zh-CN" dirty="0" smtClean="0">
                <a:solidFill>
                  <a:srgbClr val="0070C0"/>
                </a:solidFill>
              </a:rPr>
              <a:t>M2: Understanding </a:t>
            </a:r>
            <a:r>
              <a:rPr lang="en-US" altLang="zh-CN" dirty="0">
                <a:solidFill>
                  <a:srgbClr val="0070C0"/>
                </a:solidFill>
              </a:rPr>
              <a:t>Task Privilege </a:t>
            </a:r>
            <a:endParaRPr lang="zh-CN" altLang="en-US" dirty="0">
              <a:solidFill>
                <a:srgbClr val="0070C0"/>
              </a:solidFill>
            </a:endParaRPr>
          </a:p>
        </p:txBody>
      </p:sp>
      <p:sp>
        <p:nvSpPr>
          <p:cNvPr id="15" name="文本占位符 1">
            <a:extLst/>
          </p:cNvPr>
          <p:cNvSpPr>
            <a:spLocks noGrp="1"/>
          </p:cNvSpPr>
          <p:nvPr>
            <p:ph type="body" idx="1"/>
          </p:nvPr>
        </p:nvSpPr>
        <p:spPr>
          <a:xfrm>
            <a:off x="476449" y="1351235"/>
            <a:ext cx="11054289" cy="4670424"/>
          </a:xfrm>
        </p:spPr>
        <p:txBody>
          <a:bodyPr/>
          <a:lstStyle/>
          <a:p>
            <a:pPr marL="0" indent="0">
              <a:buNone/>
            </a:pPr>
            <a:r>
              <a:rPr lang="en-US" altLang="zh-CN" sz="3600" dirty="0" smtClean="0"/>
              <a:t>Privilege obtained through Android Task Mechanism</a:t>
            </a:r>
          </a:p>
          <a:p>
            <a:pPr>
              <a:buFont typeface="Arial" panose="020B0604020202020204" pitchFamily="34" charset="0"/>
              <a:buChar char="•"/>
            </a:pPr>
            <a:r>
              <a:rPr lang="en-US" altLang="zh-CN" sz="3600" dirty="0" smtClean="0"/>
              <a:t>Changing </a:t>
            </a:r>
            <a:r>
              <a:rPr lang="en-US" altLang="zh-CN" sz="3600" dirty="0"/>
              <a:t>states of other </a:t>
            </a:r>
            <a:r>
              <a:rPr lang="en-US" altLang="zh-CN" sz="3600" dirty="0" smtClean="0"/>
              <a:t>apps </a:t>
            </a:r>
            <a:r>
              <a:rPr lang="en-US" altLang="zh-CN" sz="3600" dirty="0"/>
              <a:t>in the same task</a:t>
            </a:r>
          </a:p>
          <a:p>
            <a:pPr marL="866155" lvl="1" indent="-457200">
              <a:buSzPct val="80000"/>
              <a:buFont typeface="Wingdings" charset="2"/>
              <a:buChar char="§"/>
            </a:pPr>
            <a:r>
              <a:rPr lang="en-US" altLang="zh-CN" sz="3200" dirty="0">
                <a:solidFill>
                  <a:schemeClr val="tx1"/>
                </a:solidFill>
                <a:latin typeface="Cambria" charset="0"/>
                <a:ea typeface="Cambria" charset="0"/>
                <a:cs typeface="Cambria" charset="0"/>
              </a:rPr>
              <a:t>UI Injection </a:t>
            </a:r>
            <a:r>
              <a:rPr lang="en-US" altLang="zh-CN" sz="3200" i="1" dirty="0" err="1">
                <a:solidFill>
                  <a:schemeClr val="tx1"/>
                </a:solidFill>
                <a:latin typeface="Cambria" charset="0"/>
                <a:ea typeface="Cambria" charset="0"/>
                <a:cs typeface="Cambria" charset="0"/>
              </a:rPr>
              <a:t>startActivity</a:t>
            </a:r>
            <a:r>
              <a:rPr lang="en-US" altLang="zh-CN" sz="3200" i="1" dirty="0">
                <a:solidFill>
                  <a:schemeClr val="tx1"/>
                </a:solidFill>
                <a:latin typeface="Cambria" charset="0"/>
                <a:ea typeface="Cambria" charset="0"/>
                <a:cs typeface="Cambria" charset="0"/>
              </a:rPr>
              <a:t>()</a:t>
            </a:r>
          </a:p>
          <a:p>
            <a:pPr marL="866155" lvl="1" indent="-457200">
              <a:buSzPct val="80000"/>
              <a:buFont typeface="Wingdings" charset="2"/>
              <a:buChar char="§"/>
            </a:pPr>
            <a:r>
              <a:rPr lang="en-US" altLang="zh-CN" sz="3200" dirty="0">
                <a:solidFill>
                  <a:schemeClr val="tx1"/>
                </a:solidFill>
                <a:latin typeface="Cambria" charset="0"/>
                <a:ea typeface="Cambria" charset="0"/>
                <a:cs typeface="Cambria" charset="0"/>
              </a:rPr>
              <a:t>UI Termination </a:t>
            </a:r>
            <a:r>
              <a:rPr lang="en-US" altLang="zh-CN" sz="3200" i="1" dirty="0" err="1">
                <a:solidFill>
                  <a:schemeClr val="tx1"/>
                </a:solidFill>
                <a:latin typeface="Cambria" charset="0"/>
                <a:ea typeface="Cambria" charset="0"/>
                <a:cs typeface="Cambria" charset="0"/>
              </a:rPr>
              <a:t>finishAndRemoveTask</a:t>
            </a:r>
            <a:r>
              <a:rPr lang="en-US" altLang="zh-CN" sz="3200" i="1" dirty="0" smtClean="0">
                <a:solidFill>
                  <a:schemeClr val="tx1"/>
                </a:solidFill>
                <a:latin typeface="Cambria" charset="0"/>
                <a:ea typeface="Cambria" charset="0"/>
                <a:cs typeface="Cambria" charset="0"/>
              </a:rPr>
              <a:t>()</a:t>
            </a:r>
            <a:endParaRPr lang="en-US" altLang="zh-CN" sz="3600" dirty="0"/>
          </a:p>
          <a:p>
            <a:pPr>
              <a:buFont typeface="Arial" panose="020B0604020202020204" pitchFamily="34" charset="0"/>
              <a:buChar char="•"/>
            </a:pPr>
            <a:r>
              <a:rPr lang="en-US" altLang="zh-CN" sz="3600" dirty="0"/>
              <a:t>Retrieving information of other </a:t>
            </a:r>
            <a:r>
              <a:rPr lang="en-US" altLang="zh-CN" sz="3600" dirty="0" smtClean="0"/>
              <a:t>apps </a:t>
            </a:r>
            <a:r>
              <a:rPr lang="en-US" altLang="zh-CN" sz="3600" dirty="0"/>
              <a:t>in the same </a:t>
            </a:r>
            <a:r>
              <a:rPr lang="en-US" altLang="zh-CN" sz="3600" dirty="0" smtClean="0"/>
              <a:t>task</a:t>
            </a:r>
          </a:p>
          <a:p>
            <a:pPr marL="866155" lvl="1" indent="-457200">
              <a:buSzPct val="80000"/>
              <a:buFont typeface="Wingdings" charset="2"/>
              <a:buChar char="§"/>
            </a:pPr>
            <a:r>
              <a:rPr lang="en-US" altLang="zh-CN" sz="3200" dirty="0">
                <a:solidFill>
                  <a:schemeClr val="tx1"/>
                </a:solidFill>
                <a:latin typeface="Cambria" charset="0"/>
                <a:ea typeface="Cambria" charset="0"/>
                <a:cs typeface="Cambria" charset="0"/>
              </a:rPr>
              <a:t>Current Foreground Info </a:t>
            </a:r>
            <a:r>
              <a:rPr lang="en-US" altLang="zh-CN" sz="3200" dirty="0" err="1">
                <a:solidFill>
                  <a:schemeClr val="tx1"/>
                </a:solidFill>
                <a:latin typeface="Cambria" charset="0"/>
                <a:ea typeface="Cambria" charset="0"/>
                <a:cs typeface="Cambria" charset="0"/>
              </a:rPr>
              <a:t>getRunningTasks</a:t>
            </a:r>
            <a:r>
              <a:rPr lang="en-US" altLang="zh-CN" sz="3200" dirty="0">
                <a:solidFill>
                  <a:schemeClr val="tx1"/>
                </a:solidFill>
                <a:latin typeface="Cambria" charset="0"/>
                <a:ea typeface="Cambria" charset="0"/>
                <a:cs typeface="Cambria" charset="0"/>
              </a:rPr>
              <a:t>()</a:t>
            </a:r>
          </a:p>
          <a:p>
            <a:pPr lvl="1">
              <a:buFont typeface="Arial" panose="020B0604020202020204" pitchFamily="34" charset="0"/>
              <a:buChar char="•"/>
            </a:pPr>
            <a:endParaRPr lang="en-US" altLang="zh-CN" sz="3200" dirty="0">
              <a:solidFill>
                <a:schemeClr val="tx1"/>
              </a:solidFill>
            </a:endParaRPr>
          </a:p>
          <a:p>
            <a:pPr lvl="1">
              <a:buFont typeface="Arial" panose="020B0604020202020204" pitchFamily="34" charset="0"/>
              <a:buChar char="•"/>
            </a:pPr>
            <a:endParaRPr lang="en-US" altLang="zh-CN" sz="3200" dirty="0"/>
          </a:p>
        </p:txBody>
      </p:sp>
    </p:spTree>
    <p:extLst>
      <p:ext uri="{BB962C8B-B14F-4D97-AF65-F5344CB8AC3E}">
        <p14:creationId xmlns:p14="http://schemas.microsoft.com/office/powerpoint/2010/main" val="281850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AA6795AD-DCF6-41E6-8CA0-84D410AA1688}"/>
              </a:ext>
            </a:extLst>
          </p:cNvPr>
          <p:cNvSpPr>
            <a:spLocks noGrp="1"/>
          </p:cNvSpPr>
          <p:nvPr>
            <p:ph type="title"/>
          </p:nvPr>
        </p:nvSpPr>
        <p:spPr>
          <a:xfrm>
            <a:off x="917989" y="570156"/>
            <a:ext cx="10341684" cy="1054250"/>
          </a:xfrm>
        </p:spPr>
        <p:txBody>
          <a:bodyPr/>
          <a:lstStyle/>
          <a:p>
            <a:r>
              <a:rPr lang="en-US" altLang="zh-CN" dirty="0" smtClean="0">
                <a:solidFill>
                  <a:srgbClr val="0070C0"/>
                </a:solidFill>
              </a:rPr>
              <a:t>M3</a:t>
            </a:r>
            <a:r>
              <a:rPr lang="en-US" altLang="zh-CN" dirty="0">
                <a:solidFill>
                  <a:srgbClr val="0070C0"/>
                </a:solidFill>
              </a:rPr>
              <a:t>: Exploitation Analysis</a:t>
            </a:r>
            <a:endParaRPr lang="zh-CN" altLang="en-US" dirty="0">
              <a:solidFill>
                <a:srgbClr val="0070C0"/>
              </a:solidFill>
            </a:endParaRPr>
          </a:p>
        </p:txBody>
      </p:sp>
      <p:sp>
        <p:nvSpPr>
          <p:cNvPr id="10" name="文本占位符 1">
            <a:extLst>
              <a:ext uri="{FF2B5EF4-FFF2-40B4-BE49-F238E27FC236}">
                <a16:creationId xmlns="" xmlns:a16="http://schemas.microsoft.com/office/drawing/2014/main" id="{1164A448-81C7-45D7-9263-68D7BC0FD0A6}"/>
              </a:ext>
            </a:extLst>
          </p:cNvPr>
          <p:cNvSpPr>
            <a:spLocks noGrp="1"/>
          </p:cNvSpPr>
          <p:nvPr>
            <p:ph type="body" idx="1"/>
          </p:nvPr>
        </p:nvSpPr>
        <p:spPr>
          <a:xfrm>
            <a:off x="598714" y="1641166"/>
            <a:ext cx="9782415" cy="3646730"/>
          </a:xfrm>
        </p:spPr>
        <p:txBody>
          <a:bodyPr/>
          <a:lstStyle/>
          <a:p>
            <a:pPr marL="342900" indent="-342900">
              <a:buFont typeface="Arial" panose="020B0604020202020204" pitchFamily="34" charset="0"/>
              <a:buChar char="•"/>
            </a:pPr>
            <a:r>
              <a:rPr lang="en-US" altLang="zh-CN" sz="2800" dirty="0">
                <a:solidFill>
                  <a:schemeClr val="tx1"/>
                </a:solidFill>
              </a:rPr>
              <a:t>We have implemented </a:t>
            </a:r>
            <a:r>
              <a:rPr lang="en-US" altLang="zh-CN" sz="2800" dirty="0" smtClean="0">
                <a:solidFill>
                  <a:schemeClr val="tx1"/>
                </a:solidFill>
              </a:rPr>
              <a:t>four </a:t>
            </a:r>
            <a:r>
              <a:rPr lang="en-US" altLang="zh-CN" sz="2800" dirty="0" err="1">
                <a:solidFill>
                  <a:schemeClr val="tx1"/>
                </a:solidFill>
              </a:rPr>
              <a:t>PoC</a:t>
            </a:r>
            <a:r>
              <a:rPr lang="en-US" altLang="zh-CN" sz="2800" dirty="0">
                <a:solidFill>
                  <a:schemeClr val="tx1"/>
                </a:solidFill>
              </a:rPr>
              <a:t> attacks exploiting the Task </a:t>
            </a:r>
            <a:r>
              <a:rPr lang="en-US" altLang="zh-CN" sz="2800" dirty="0" smtClean="0">
                <a:solidFill>
                  <a:schemeClr val="tx1"/>
                </a:solidFill>
              </a:rPr>
              <a:t>Mechanism </a:t>
            </a:r>
            <a:r>
              <a:rPr lang="en-US" altLang="zh-CN" sz="2800" dirty="0">
                <a:solidFill>
                  <a:schemeClr val="tx1"/>
                </a:solidFill>
              </a:rPr>
              <a:t>and privilege leakage APIs</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UI Phishing </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Activity-in-the-middle Attack</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Gallery Stealing</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Screen Shot Capturing</a:t>
            </a:r>
          </a:p>
          <a:p>
            <a:pPr marL="342913" indent="-342913">
              <a:buSzPct val="100000"/>
              <a:buFont typeface="Arial"/>
              <a:buChar char="•"/>
            </a:pPr>
            <a:r>
              <a:rPr lang="en-US" altLang="zh-CN" sz="2800" dirty="0">
                <a:solidFill>
                  <a:schemeClr val="tx1"/>
                </a:solidFill>
              </a:rPr>
              <a:t>Except Gallery Stealing attack which requires </a:t>
            </a:r>
            <a:r>
              <a:rPr lang="en-US" altLang="zh-CN" sz="2800" dirty="0">
                <a:solidFill>
                  <a:schemeClr val="tx1"/>
                </a:solidFill>
                <a:latin typeface="Courier New" charset="0"/>
                <a:ea typeface="Courier New" charset="0"/>
                <a:cs typeface="Courier New" charset="0"/>
              </a:rPr>
              <a:t>READ_EXTERNAL_STORAGE</a:t>
            </a:r>
            <a:r>
              <a:rPr lang="en-US" altLang="zh-CN" sz="2800" dirty="0">
                <a:solidFill>
                  <a:schemeClr val="tx1"/>
                </a:solidFill>
              </a:rPr>
              <a:t> permission, all other attacks only requires </a:t>
            </a:r>
            <a:r>
              <a:rPr lang="en-US" altLang="zh-CN" sz="2800" dirty="0">
                <a:solidFill>
                  <a:schemeClr val="tx1"/>
                </a:solidFill>
                <a:latin typeface="Courier New" charset="0"/>
                <a:ea typeface="Courier New" charset="0"/>
                <a:cs typeface="Courier New" charset="0"/>
              </a:rPr>
              <a:t>INTERNET</a:t>
            </a:r>
            <a:r>
              <a:rPr lang="en-US" altLang="zh-CN" sz="2800" dirty="0">
                <a:solidFill>
                  <a:schemeClr val="tx1"/>
                </a:solidFill>
              </a:rPr>
              <a:t> permission.</a:t>
            </a:r>
          </a:p>
        </p:txBody>
      </p:sp>
    </p:spTree>
    <p:extLst>
      <p:ext uri="{BB962C8B-B14F-4D97-AF65-F5344CB8AC3E}">
        <p14:creationId xmlns:p14="http://schemas.microsoft.com/office/powerpoint/2010/main" val="1059031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C05B4EC1-9F5A-4441-92C8-494B785891AC}"/>
              </a:ext>
            </a:extLst>
          </p:cNvPr>
          <p:cNvSpPr>
            <a:spLocks noGrp="1"/>
          </p:cNvSpPr>
          <p:nvPr>
            <p:ph type="title"/>
          </p:nvPr>
        </p:nvSpPr>
        <p:spPr>
          <a:xfrm>
            <a:off x="497620" y="305233"/>
            <a:ext cx="11495314" cy="1054100"/>
          </a:xfrm>
        </p:spPr>
        <p:txBody>
          <a:bodyPr/>
          <a:lstStyle/>
          <a:p>
            <a:r>
              <a:rPr lang="en-US" altLang="zh-CN" dirty="0">
                <a:solidFill>
                  <a:srgbClr val="0070C0"/>
                </a:solidFill>
              </a:rPr>
              <a:t>UI Phishing Attack</a:t>
            </a:r>
            <a:endParaRPr lang="zh-CN" altLang="en-US" dirty="0">
              <a:solidFill>
                <a:srgbClr val="0070C0"/>
              </a:solidFill>
            </a:endParaRPr>
          </a:p>
        </p:txBody>
      </p:sp>
      <p:grpSp>
        <p:nvGrpSpPr>
          <p:cNvPr id="28" name="Group 27"/>
          <p:cNvGrpSpPr/>
          <p:nvPr/>
        </p:nvGrpSpPr>
        <p:grpSpPr>
          <a:xfrm>
            <a:off x="736239" y="5180883"/>
            <a:ext cx="1332000" cy="1260000"/>
            <a:chOff x="1434388" y="6255452"/>
            <a:chExt cx="1332000" cy="1260000"/>
          </a:xfrm>
        </p:grpSpPr>
        <p:pic>
          <p:nvPicPr>
            <p:cNvPr id="29" name="Picture 25">
              <a:extLst/>
            </p:cNvPr>
            <p:cNvPicPr>
              <a:picLocks noChangeAspect="1"/>
            </p:cNvPicPr>
            <p:nvPr/>
          </p:nvPicPr>
          <p:blipFill>
            <a:blip r:embed="rId3"/>
            <a:stretch>
              <a:fillRect/>
            </a:stretch>
          </p:blipFill>
          <p:spPr>
            <a:xfrm>
              <a:off x="1690764" y="6577110"/>
              <a:ext cx="818036" cy="773411"/>
            </a:xfrm>
            <a:prstGeom prst="rect">
              <a:avLst/>
            </a:prstGeom>
          </p:spPr>
        </p:pic>
        <p:sp>
          <p:nvSpPr>
            <p:cNvPr id="30" name="Rounded Rectangle 2">
              <a:extLst/>
            </p:cNvPr>
            <p:cNvSpPr/>
            <p:nvPr/>
          </p:nvSpPr>
          <p:spPr>
            <a:xfrm>
              <a:off x="1434388" y="6255452"/>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31" name="Group 30"/>
          <p:cNvGrpSpPr/>
          <p:nvPr/>
        </p:nvGrpSpPr>
        <p:grpSpPr>
          <a:xfrm>
            <a:off x="736239" y="2299369"/>
            <a:ext cx="1332000" cy="1260000"/>
            <a:chOff x="1477040" y="3087623"/>
            <a:chExt cx="1332000" cy="1260000"/>
          </a:xfrm>
        </p:grpSpPr>
        <p:sp>
          <p:nvSpPr>
            <p:cNvPr id="32" name="Rounded Rectangle 11">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33" name="Picture 3">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34" name="Group 33"/>
          <p:cNvGrpSpPr/>
          <p:nvPr/>
        </p:nvGrpSpPr>
        <p:grpSpPr>
          <a:xfrm>
            <a:off x="2599483" y="2530570"/>
            <a:ext cx="2267534" cy="2850727"/>
            <a:chOff x="2250170" y="4109435"/>
            <a:chExt cx="1866520" cy="2363936"/>
          </a:xfrm>
        </p:grpSpPr>
        <p:pic>
          <p:nvPicPr>
            <p:cNvPr id="35" name="图片 17">
              <a:extLst/>
            </p:cNvPr>
            <p:cNvPicPr>
              <a:picLocks noChangeAspect="1"/>
            </p:cNvPicPr>
            <p:nvPr/>
          </p:nvPicPr>
          <p:blipFill>
            <a:blip r:embed="rId5"/>
            <a:stretch>
              <a:fillRect/>
            </a:stretch>
          </p:blipFill>
          <p:spPr>
            <a:xfrm>
              <a:off x="2302113" y="4109435"/>
              <a:ext cx="1814577" cy="2363936"/>
            </a:xfrm>
            <a:prstGeom prst="rect">
              <a:avLst/>
            </a:prstGeom>
          </p:spPr>
        </p:pic>
        <p:sp>
          <p:nvSpPr>
            <p:cNvPr id="36" name="Rounded Rectangle 11">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40" name="Group 39"/>
          <p:cNvGrpSpPr/>
          <p:nvPr/>
        </p:nvGrpSpPr>
        <p:grpSpPr>
          <a:xfrm>
            <a:off x="5363043" y="2530570"/>
            <a:ext cx="2218747" cy="2850727"/>
            <a:chOff x="6608317" y="4073099"/>
            <a:chExt cx="1866520" cy="2400272"/>
          </a:xfrm>
        </p:grpSpPr>
        <p:pic>
          <p:nvPicPr>
            <p:cNvPr id="41" name="图片 18">
              <a:extLst/>
            </p:cNvPr>
            <p:cNvPicPr>
              <a:picLocks noChangeAspect="1"/>
            </p:cNvPicPr>
            <p:nvPr/>
          </p:nvPicPr>
          <p:blipFill>
            <a:blip r:embed="rId6"/>
            <a:stretch>
              <a:fillRect/>
            </a:stretch>
          </p:blipFill>
          <p:spPr>
            <a:xfrm>
              <a:off x="6629970" y="4184028"/>
              <a:ext cx="1823214" cy="2289343"/>
            </a:xfrm>
            <a:prstGeom prst="rect">
              <a:avLst/>
            </a:prstGeom>
          </p:spPr>
        </p:pic>
        <p:sp>
          <p:nvSpPr>
            <p:cNvPr id="42" name="Rounded Rectangle 11">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43" name="Group 42"/>
          <p:cNvGrpSpPr/>
          <p:nvPr/>
        </p:nvGrpSpPr>
        <p:grpSpPr>
          <a:xfrm>
            <a:off x="3144914" y="4943732"/>
            <a:ext cx="1378495" cy="370337"/>
            <a:chOff x="3003385" y="6324731"/>
            <a:chExt cx="1378495" cy="370337"/>
          </a:xfrm>
        </p:grpSpPr>
        <p:sp>
          <p:nvSpPr>
            <p:cNvPr id="44" name="Rounded Rectangle 11">
              <a:extLst/>
            </p:cNvPr>
            <p:cNvSpPr/>
            <p:nvPr/>
          </p:nvSpPr>
          <p:spPr>
            <a:xfrm>
              <a:off x="3003385" y="6324731"/>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45" name="Picture 44"/>
            <p:cNvPicPr>
              <a:picLocks noChangeAspect="1"/>
            </p:cNvPicPr>
            <p:nvPr/>
          </p:nvPicPr>
          <p:blipFill>
            <a:blip r:embed="rId7"/>
            <a:stretch>
              <a:fillRect/>
            </a:stretch>
          </p:blipFill>
          <p:spPr>
            <a:xfrm>
              <a:off x="4115508" y="6428696"/>
              <a:ext cx="266372" cy="266372"/>
            </a:xfrm>
            <a:prstGeom prst="rect">
              <a:avLst/>
            </a:prstGeom>
            <a:solidFill>
              <a:schemeClr val="bg1"/>
            </a:solidFill>
          </p:spPr>
        </p:pic>
      </p:grpSp>
      <p:cxnSp>
        <p:nvCxnSpPr>
          <p:cNvPr id="47" name="Straight Connector 46"/>
          <p:cNvCxnSpPr>
            <a:stCxn id="32" idx="3"/>
          </p:cNvCxnSpPr>
          <p:nvPr/>
        </p:nvCxnSpPr>
        <p:spPr>
          <a:xfrm>
            <a:off x="2068239" y="2929369"/>
            <a:ext cx="50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Elbow Connector 24"/>
          <p:cNvCxnSpPr>
            <a:stCxn id="30" idx="3"/>
            <a:endCxn id="42" idx="2"/>
          </p:cNvCxnSpPr>
          <p:nvPr/>
        </p:nvCxnSpPr>
        <p:spPr>
          <a:xfrm flipV="1">
            <a:off x="2068239" y="5381297"/>
            <a:ext cx="4404178" cy="429586"/>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867017" y="3955934"/>
            <a:ext cx="496026"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52" name="Rounded Rectangle 11">
            <a:extLst/>
          </p:cNvPr>
          <p:cNvSpPr/>
          <p:nvPr/>
        </p:nvSpPr>
        <p:spPr>
          <a:xfrm>
            <a:off x="5576245" y="4252555"/>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dirty="0" err="1">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pic>
        <p:nvPicPr>
          <p:cNvPr id="53" name="Picture 52"/>
          <p:cNvPicPr>
            <a:picLocks noChangeAspect="1"/>
          </p:cNvPicPr>
          <p:nvPr/>
        </p:nvPicPr>
        <p:blipFill>
          <a:blip r:embed="rId7"/>
          <a:stretch>
            <a:fillRect/>
          </a:stretch>
        </p:blipFill>
        <p:spPr>
          <a:xfrm>
            <a:off x="7228446" y="5044911"/>
            <a:ext cx="312107" cy="312107"/>
          </a:xfrm>
          <a:prstGeom prst="rect">
            <a:avLst/>
          </a:prstGeom>
          <a:noFill/>
        </p:spPr>
      </p:pic>
      <p:sp>
        <p:nvSpPr>
          <p:cNvPr id="55" name="Rounded Rectangle 11">
            <a:extLst/>
          </p:cNvPr>
          <p:cNvSpPr/>
          <p:nvPr/>
        </p:nvSpPr>
        <p:spPr>
          <a:xfrm>
            <a:off x="5585348" y="4603161"/>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60" name="Rectangle 59"/>
          <p:cNvSpPr/>
          <p:nvPr/>
        </p:nvSpPr>
        <p:spPr>
          <a:xfrm>
            <a:off x="2502336" y="2299369"/>
            <a:ext cx="7826644" cy="3727345"/>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6174600" y="5596931"/>
            <a:ext cx="2727704" cy="461665"/>
          </a:xfrm>
          <a:prstGeom prst="rect">
            <a:avLst/>
          </a:prstGeom>
          <a:noFill/>
        </p:spPr>
        <p:txBody>
          <a:bodyPr wrap="square" rtlCol="0">
            <a:spAutoFit/>
          </a:bodyPr>
          <a:lstStyle/>
          <a:p>
            <a:pPr algn="ctr"/>
            <a:r>
              <a:rPr lang="en-US" altLang="zh-CN" sz="2400" b="1" dirty="0"/>
              <a:t>Back</a:t>
            </a:r>
            <a:r>
              <a:rPr lang="zh-CN" altLang="en-US" sz="2400" b="1" dirty="0"/>
              <a:t> </a:t>
            </a:r>
            <a:r>
              <a:rPr lang="en-US" altLang="zh-CN" sz="2400" b="1" dirty="0"/>
              <a:t>Stack</a:t>
            </a:r>
            <a:endParaRPr lang="en-US" sz="2400" b="1" dirty="0"/>
          </a:p>
        </p:txBody>
      </p:sp>
      <p:grpSp>
        <p:nvGrpSpPr>
          <p:cNvPr id="2" name="Group 1"/>
          <p:cNvGrpSpPr/>
          <p:nvPr/>
        </p:nvGrpSpPr>
        <p:grpSpPr>
          <a:xfrm>
            <a:off x="4926438" y="2525113"/>
            <a:ext cx="2649820" cy="2850727"/>
            <a:chOff x="7581790" y="2557409"/>
            <a:chExt cx="2649820" cy="2850727"/>
          </a:xfrm>
        </p:grpSpPr>
        <p:cxnSp>
          <p:nvCxnSpPr>
            <p:cNvPr id="51" name="Straight Arrow Connector 50"/>
            <p:cNvCxnSpPr>
              <a:endCxn id="44" idx="1"/>
            </p:cNvCxnSpPr>
            <p:nvPr/>
          </p:nvCxnSpPr>
          <p:spPr>
            <a:xfrm>
              <a:off x="7581790" y="3955934"/>
              <a:ext cx="405334" cy="6853"/>
            </a:xfrm>
            <a:prstGeom prst="straightConnector1">
              <a:avLst/>
            </a:prstGeom>
            <a:ln w="44450" cmpd="dbl">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8012863" y="2557409"/>
              <a:ext cx="2218747" cy="2850727"/>
              <a:chOff x="6608317" y="4073099"/>
              <a:chExt cx="1866520" cy="2400272"/>
            </a:xfrm>
          </p:grpSpPr>
          <p:pic>
            <p:nvPicPr>
              <p:cNvPr id="75" name="图片 18">
                <a:extLst/>
              </p:cNvPr>
              <p:cNvPicPr>
                <a:picLocks noChangeAspect="1"/>
              </p:cNvPicPr>
              <p:nvPr/>
            </p:nvPicPr>
            <p:blipFill>
              <a:blip r:embed="rId6"/>
              <a:stretch>
                <a:fillRect/>
              </a:stretch>
            </p:blipFill>
            <p:spPr>
              <a:xfrm>
                <a:off x="6629970" y="4184028"/>
                <a:ext cx="1823214" cy="2289343"/>
              </a:xfrm>
              <a:prstGeom prst="rect">
                <a:avLst/>
              </a:prstGeom>
            </p:spPr>
          </p:pic>
          <p:sp>
            <p:nvSpPr>
              <p:cNvPr id="76" name="Rounded Rectangle 11">
                <a:extLst/>
              </p:cNvPr>
              <p:cNvSpPr/>
              <p:nvPr/>
            </p:nvSpPr>
            <p:spPr>
              <a:xfrm>
                <a:off x="6608317" y="4073099"/>
                <a:ext cx="1866520" cy="2400272"/>
              </a:xfrm>
              <a:prstGeom prst="roundRect">
                <a:avLst>
                  <a:gd name="adj" fmla="val 603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sp>
          <p:nvSpPr>
            <p:cNvPr id="77" name="Rounded Rectangle 11">
              <a:extLst/>
            </p:cNvPr>
            <p:cNvSpPr/>
            <p:nvPr/>
          </p:nvSpPr>
          <p:spPr>
            <a:xfrm>
              <a:off x="8236304" y="4281167"/>
              <a:ext cx="1332000" cy="247575"/>
            </a:xfrm>
            <a:prstGeom prst="roundRect">
              <a:avLst>
                <a:gd name="adj" fmla="val 14341"/>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dirty="0" err="1">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sp>
          <p:nvSpPr>
            <p:cNvPr id="78" name="Rounded Rectangle 11">
              <a:extLst/>
            </p:cNvPr>
            <p:cNvSpPr/>
            <p:nvPr/>
          </p:nvSpPr>
          <p:spPr>
            <a:xfrm>
              <a:off x="8245407" y="4631773"/>
              <a:ext cx="1332000" cy="247575"/>
            </a:xfrm>
            <a:prstGeom prst="roundRect">
              <a:avLst>
                <a:gd name="adj" fmla="val 14341"/>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grpSp>
      <p:grpSp>
        <p:nvGrpSpPr>
          <p:cNvPr id="12" name="Group 11"/>
          <p:cNvGrpSpPr/>
          <p:nvPr/>
        </p:nvGrpSpPr>
        <p:grpSpPr>
          <a:xfrm>
            <a:off x="736239" y="3713628"/>
            <a:ext cx="1332000" cy="1288539"/>
            <a:chOff x="736239" y="3713628"/>
            <a:chExt cx="1332000" cy="1288539"/>
          </a:xfrm>
        </p:grpSpPr>
        <p:pic>
          <p:nvPicPr>
            <p:cNvPr id="80" name="Picture 51">
              <a:extLst/>
            </p:cNvPr>
            <p:cNvPicPr>
              <a:picLocks noChangeAspect="1"/>
            </p:cNvPicPr>
            <p:nvPr/>
          </p:nvPicPr>
          <p:blipFill>
            <a:blip r:embed="rId8"/>
            <a:stretch>
              <a:fillRect/>
            </a:stretch>
          </p:blipFill>
          <p:spPr>
            <a:xfrm>
              <a:off x="853379" y="4132070"/>
              <a:ext cx="1079842" cy="870097"/>
            </a:xfrm>
            <a:prstGeom prst="rect">
              <a:avLst/>
            </a:prstGeom>
          </p:spPr>
        </p:pic>
        <p:sp>
          <p:nvSpPr>
            <p:cNvPr id="82" name="Rounded Rectangle 11">
              <a:extLst/>
            </p:cNvPr>
            <p:cNvSpPr/>
            <p:nvPr/>
          </p:nvSpPr>
          <p:spPr>
            <a:xfrm>
              <a:off x="736239" y="3713628"/>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App</a:t>
              </a:r>
              <a:endParaRPr lang="en-US" sz="1600" dirty="0">
                <a:solidFill>
                  <a:srgbClr val="FF0000"/>
                </a:solidFill>
                <a:latin typeface="Bookman Old Style" charset="0"/>
                <a:ea typeface="Bookman Old Style" charset="0"/>
                <a:cs typeface="Bookman Old Style" charset="0"/>
              </a:endParaRPr>
            </a:p>
          </p:txBody>
        </p:sp>
      </p:grpSp>
      <p:cxnSp>
        <p:nvCxnSpPr>
          <p:cNvPr id="88" name="Elbow Connector 24"/>
          <p:cNvCxnSpPr>
            <a:endCxn id="76" idx="0"/>
          </p:cNvCxnSpPr>
          <p:nvPr/>
        </p:nvCxnSpPr>
        <p:spPr>
          <a:xfrm flipV="1">
            <a:off x="2057581" y="2525113"/>
            <a:ext cx="4409304" cy="1694096"/>
          </a:xfrm>
          <a:prstGeom prst="bentConnector4">
            <a:avLst>
              <a:gd name="adj1" fmla="val 5786"/>
              <a:gd name="adj2" fmla="val 108920"/>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92" name="Picture 51">
            <a:extLst/>
          </p:cNvPr>
          <p:cNvPicPr>
            <a:picLocks noChangeAspect="1"/>
          </p:cNvPicPr>
          <p:nvPr/>
        </p:nvPicPr>
        <p:blipFill>
          <a:blip r:embed="rId8"/>
          <a:stretch>
            <a:fillRect/>
          </a:stretch>
        </p:blipFill>
        <p:spPr>
          <a:xfrm>
            <a:off x="8793025" y="735847"/>
            <a:ext cx="1079842" cy="870097"/>
          </a:xfrm>
          <a:prstGeom prst="rect">
            <a:avLst/>
          </a:prstGeom>
        </p:spPr>
      </p:pic>
      <p:sp>
        <p:nvSpPr>
          <p:cNvPr id="93" name="Rounded Rectangle 11">
            <a:extLst/>
          </p:cNvPr>
          <p:cNvSpPr/>
          <p:nvPr/>
        </p:nvSpPr>
        <p:spPr>
          <a:xfrm>
            <a:off x="8653018" y="349069"/>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SP</a:t>
            </a:r>
            <a:endParaRPr lang="en-US" sz="1600" dirty="0">
              <a:solidFill>
                <a:srgbClr val="FF0000"/>
              </a:solidFill>
              <a:latin typeface="Bookman Old Style" charset="0"/>
              <a:ea typeface="Bookman Old Style" charset="0"/>
              <a:cs typeface="Bookman Old Style" charset="0"/>
            </a:endParaRPr>
          </a:p>
        </p:txBody>
      </p:sp>
      <p:cxnSp>
        <p:nvCxnSpPr>
          <p:cNvPr id="94" name="Straight Arrow Connector 93"/>
          <p:cNvCxnSpPr>
            <a:endCxn id="93" idx="2"/>
          </p:cNvCxnSpPr>
          <p:nvPr/>
        </p:nvCxnSpPr>
        <p:spPr>
          <a:xfrm flipV="1">
            <a:off x="7581790" y="1609069"/>
            <a:ext cx="1737228" cy="9483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rot="19888042">
            <a:off x="7698515" y="1818838"/>
            <a:ext cx="1390269" cy="523220"/>
          </a:xfrm>
          <a:prstGeom prst="rect">
            <a:avLst/>
          </a:prstGeom>
          <a:noFill/>
        </p:spPr>
        <p:txBody>
          <a:bodyPr wrap="square" rtlCol="0">
            <a:spAutoFit/>
          </a:bodyPr>
          <a:lstStyle/>
          <a:p>
            <a:pPr algn="ctr"/>
            <a:r>
              <a:rPr lang="en-US" altLang="zh-CN" b="1" dirty="0">
                <a:solidFill>
                  <a:srgbClr val="FF0000"/>
                </a:solidFill>
              </a:rPr>
              <a:t>Username</a:t>
            </a:r>
          </a:p>
          <a:p>
            <a:pPr algn="ctr"/>
            <a:r>
              <a:rPr lang="en-US" altLang="zh-CN" b="1" dirty="0">
                <a:solidFill>
                  <a:srgbClr val="FF0000"/>
                </a:solidFill>
              </a:rPr>
              <a:t>Password</a:t>
            </a:r>
          </a:p>
        </p:txBody>
      </p:sp>
      <p:grpSp>
        <p:nvGrpSpPr>
          <p:cNvPr id="109" name="Group 108"/>
          <p:cNvGrpSpPr/>
          <p:nvPr/>
        </p:nvGrpSpPr>
        <p:grpSpPr>
          <a:xfrm>
            <a:off x="5896446" y="309785"/>
            <a:ext cx="1332000" cy="1318229"/>
            <a:chOff x="1524417" y="6077289"/>
            <a:chExt cx="1332000" cy="1318229"/>
          </a:xfrm>
        </p:grpSpPr>
        <p:pic>
          <p:nvPicPr>
            <p:cNvPr id="110" name="Picture 25">
              <a:extLst/>
            </p:cNvPr>
            <p:cNvPicPr>
              <a:picLocks noChangeAspect="1"/>
            </p:cNvPicPr>
            <p:nvPr/>
          </p:nvPicPr>
          <p:blipFill>
            <a:blip r:embed="rId3"/>
            <a:stretch>
              <a:fillRect/>
            </a:stretch>
          </p:blipFill>
          <p:spPr>
            <a:xfrm>
              <a:off x="1779541" y="6622107"/>
              <a:ext cx="818036" cy="773411"/>
            </a:xfrm>
            <a:prstGeom prst="rect">
              <a:avLst/>
            </a:prstGeom>
          </p:spPr>
        </p:pic>
        <p:sp>
          <p:nvSpPr>
            <p:cNvPr id="120" name="Rounded Rectangle 2">
              <a:extLst/>
            </p:cNvPr>
            <p:cNvSpPr/>
            <p:nvPr/>
          </p:nvSpPr>
          <p:spPr>
            <a:xfrm>
              <a:off x="1524417" y="6077289"/>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 SP</a:t>
              </a:r>
            </a:p>
          </p:txBody>
        </p:sp>
      </p:grpSp>
      <p:cxnSp>
        <p:nvCxnSpPr>
          <p:cNvPr id="127" name="Straight Arrow Connector 126"/>
          <p:cNvCxnSpPr/>
          <p:nvPr/>
        </p:nvCxnSpPr>
        <p:spPr>
          <a:xfrm flipV="1">
            <a:off x="6560588" y="1553514"/>
            <a:ext cx="0" cy="97705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rot="5400000">
            <a:off x="6209642" y="1806988"/>
            <a:ext cx="1390269" cy="523220"/>
          </a:xfrm>
          <a:prstGeom prst="rect">
            <a:avLst/>
          </a:prstGeom>
          <a:noFill/>
        </p:spPr>
        <p:txBody>
          <a:bodyPr wrap="square" rtlCol="0">
            <a:spAutoFit/>
          </a:bodyPr>
          <a:lstStyle/>
          <a:p>
            <a:pPr algn="ctr"/>
            <a:r>
              <a:rPr lang="en-US" altLang="zh-CN" b="1" dirty="0">
                <a:solidFill>
                  <a:srgbClr val="00B050"/>
                </a:solidFill>
              </a:rPr>
              <a:t>Username</a:t>
            </a:r>
          </a:p>
          <a:p>
            <a:pPr algn="ctr"/>
            <a:r>
              <a:rPr lang="en-US" altLang="zh-CN" b="1" dirty="0">
                <a:solidFill>
                  <a:srgbClr val="00B050"/>
                </a:solidFill>
              </a:rPr>
              <a:t>Password</a:t>
            </a:r>
          </a:p>
        </p:txBody>
      </p:sp>
    </p:spTree>
    <p:extLst>
      <p:ext uri="{BB962C8B-B14F-4D97-AF65-F5344CB8AC3E}">
        <p14:creationId xmlns:p14="http://schemas.microsoft.com/office/powerpoint/2010/main" val="3403027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1" presetClass="entr" presetSubtype="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09"/>
                                        </p:tgtEl>
                                        <p:attrNameLst>
                                          <p:attrName>style.visibility</p:attrName>
                                        </p:attrNameLst>
                                      </p:cBhvr>
                                      <p:to>
                                        <p:strVal val="visible"/>
                                      </p:to>
                                    </p:set>
                                    <p:animEffect transition="in" filter="fade">
                                      <p:cBhvr>
                                        <p:cTn id="54" dur="500"/>
                                        <p:tgtEl>
                                          <p:spTgt spid="10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8"/>
                                        </p:tgtEl>
                                        <p:attrNameLst>
                                          <p:attrName>style.visibility</p:attrName>
                                        </p:attrNameLst>
                                      </p:cBhvr>
                                      <p:to>
                                        <p:strVal val="visible"/>
                                      </p:to>
                                    </p:set>
                                    <p:animEffect transition="in" filter="fade">
                                      <p:cBhvr>
                                        <p:cTn id="57" dur="500"/>
                                        <p:tgtEl>
                                          <p:spTgt spid="128"/>
                                        </p:tgtEl>
                                      </p:cBhvr>
                                    </p:animEffect>
                                  </p:childTnLst>
                                </p:cTn>
                              </p:par>
                              <p:par>
                                <p:cTn id="58" presetID="10" presetClass="entr" presetSubtype="0" fill="hold" nodeType="withEffect">
                                  <p:stCondLst>
                                    <p:cond delay="0"/>
                                  </p:stCondLst>
                                  <p:childTnLst>
                                    <p:set>
                                      <p:cBhvr>
                                        <p:cTn id="59" dur="1" fill="hold">
                                          <p:stCondLst>
                                            <p:cond delay="0"/>
                                          </p:stCondLst>
                                        </p:cTn>
                                        <p:tgtEl>
                                          <p:spTgt spid="127"/>
                                        </p:tgtEl>
                                        <p:attrNameLst>
                                          <p:attrName>style.visibility</p:attrName>
                                        </p:attrNameLst>
                                      </p:cBhvr>
                                      <p:to>
                                        <p:strVal val="visible"/>
                                      </p:to>
                                    </p:set>
                                    <p:animEffect transition="in" filter="fade">
                                      <p:cBhvr>
                                        <p:cTn id="60" dur="500"/>
                                        <p:tgtEl>
                                          <p:spTgt spid="127"/>
                                        </p:tgtEl>
                                      </p:cBhvr>
                                    </p:animEffect>
                                  </p:childTnLst>
                                </p:cTn>
                              </p:par>
                              <p:par>
                                <p:cTn id="61" presetID="10" presetClass="entr" presetSubtype="0" fill="hold"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2"/>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8" fill="hold" nodeType="clickEffect">
                                  <p:stCondLst>
                                    <p:cond delay="0"/>
                                  </p:stCondLst>
                                  <p:childTnLst>
                                    <p:set>
                                      <p:cBhvr>
                                        <p:cTn id="71" dur="1" fill="hold">
                                          <p:stCondLst>
                                            <p:cond delay="0"/>
                                          </p:stCondLst>
                                        </p:cTn>
                                        <p:tgtEl>
                                          <p:spTgt spid="2"/>
                                        </p:tgtEl>
                                        <p:attrNameLst>
                                          <p:attrName>style.visibility</p:attrName>
                                        </p:attrNameLst>
                                      </p:cBhvr>
                                      <p:to>
                                        <p:strVal val="visible"/>
                                      </p:to>
                                    </p:set>
                                    <p:anim calcmode="lin" valueType="num">
                                      <p:cBhvr additive="base">
                                        <p:cTn id="72" dur="500" fill="hold"/>
                                        <p:tgtEl>
                                          <p:spTgt spid="2"/>
                                        </p:tgtEl>
                                        <p:attrNameLst>
                                          <p:attrName>ppt_x</p:attrName>
                                        </p:attrNameLst>
                                      </p:cBhvr>
                                      <p:tavLst>
                                        <p:tav tm="0">
                                          <p:val>
                                            <p:strVal val="0-#ppt_w/2"/>
                                          </p:val>
                                        </p:tav>
                                        <p:tav tm="100000">
                                          <p:val>
                                            <p:strVal val="#ppt_x"/>
                                          </p:val>
                                        </p:tav>
                                      </p:tavLst>
                                    </p:anim>
                                    <p:anim calcmode="lin" valueType="num">
                                      <p:cBhvr additive="base">
                                        <p:cTn id="73" dur="500" fill="hold"/>
                                        <p:tgtEl>
                                          <p:spTgt spid="2"/>
                                        </p:tgtEl>
                                        <p:attrNameLst>
                                          <p:attrName>ppt_y</p:attrName>
                                        </p:attrNameLst>
                                      </p:cBhvr>
                                      <p:tavLst>
                                        <p:tav tm="0">
                                          <p:val>
                                            <p:strVal val="#ppt_y"/>
                                          </p:val>
                                        </p:tav>
                                        <p:tav tm="100000">
                                          <p:val>
                                            <p:strVal val="#ppt_y"/>
                                          </p:val>
                                        </p:tav>
                                      </p:tavLst>
                                    </p:anim>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88"/>
                                        </p:tgtEl>
                                        <p:attrNameLst>
                                          <p:attrName>style.visibility</p:attrName>
                                        </p:attrNameLst>
                                      </p:cBhvr>
                                      <p:to>
                                        <p:strVal val="visible"/>
                                      </p:to>
                                    </p:set>
                                    <p:animEffect transition="in" filter="fade">
                                      <p:cBhvr>
                                        <p:cTn id="77" dur="500"/>
                                        <p:tgtEl>
                                          <p:spTgt spid="8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95"/>
                                        </p:tgtEl>
                                        <p:attrNameLst>
                                          <p:attrName>style.visibility</p:attrName>
                                        </p:attrNameLst>
                                      </p:cBhvr>
                                      <p:to>
                                        <p:strVal val="visible"/>
                                      </p:to>
                                    </p:set>
                                    <p:animEffect transition="in" filter="fade">
                                      <p:cBhvr>
                                        <p:cTn id="82" dur="500"/>
                                        <p:tgtEl>
                                          <p:spTgt spid="95"/>
                                        </p:tgtEl>
                                      </p:cBhvr>
                                    </p:animEffect>
                                  </p:childTnLst>
                                </p:cTn>
                              </p:par>
                              <p:par>
                                <p:cTn id="83" presetID="10" presetClass="entr" presetSubtype="0" fill="hold" nodeType="withEffect">
                                  <p:stCondLst>
                                    <p:cond delay="0"/>
                                  </p:stCondLst>
                                  <p:childTnLst>
                                    <p:set>
                                      <p:cBhvr>
                                        <p:cTn id="84" dur="1" fill="hold">
                                          <p:stCondLst>
                                            <p:cond delay="0"/>
                                          </p:stCondLst>
                                        </p:cTn>
                                        <p:tgtEl>
                                          <p:spTgt spid="94"/>
                                        </p:tgtEl>
                                        <p:attrNameLst>
                                          <p:attrName>style.visibility</p:attrName>
                                        </p:attrNameLst>
                                      </p:cBhvr>
                                      <p:to>
                                        <p:strVal val="visible"/>
                                      </p:to>
                                    </p:set>
                                    <p:animEffect transition="in" filter="fade">
                                      <p:cBhvr>
                                        <p:cTn id="85" dur="500"/>
                                        <p:tgtEl>
                                          <p:spTgt spid="94"/>
                                        </p:tgtEl>
                                      </p:cBhvr>
                                    </p:animEffect>
                                  </p:childTnLst>
                                </p:cTn>
                              </p:par>
                              <p:par>
                                <p:cTn id="86" presetID="10" presetClass="entr" presetSubtype="0" fill="hold" nodeType="withEffect">
                                  <p:stCondLst>
                                    <p:cond delay="0"/>
                                  </p:stCondLst>
                                  <p:childTnLst>
                                    <p:set>
                                      <p:cBhvr>
                                        <p:cTn id="87" dur="1" fill="hold">
                                          <p:stCondLst>
                                            <p:cond delay="0"/>
                                          </p:stCondLst>
                                        </p:cTn>
                                        <p:tgtEl>
                                          <p:spTgt spid="92"/>
                                        </p:tgtEl>
                                        <p:attrNameLst>
                                          <p:attrName>style.visibility</p:attrName>
                                        </p:attrNameLst>
                                      </p:cBhvr>
                                      <p:to>
                                        <p:strVal val="visible"/>
                                      </p:to>
                                    </p:set>
                                    <p:animEffect transition="in" filter="fade">
                                      <p:cBhvr>
                                        <p:cTn id="88" dur="500"/>
                                        <p:tgtEl>
                                          <p:spTgt spid="9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93"/>
                                        </p:tgtEl>
                                        <p:attrNameLst>
                                          <p:attrName>style.visibility</p:attrName>
                                        </p:attrNameLst>
                                      </p:cBhvr>
                                      <p:to>
                                        <p:strVal val="visible"/>
                                      </p:to>
                                    </p:set>
                                    <p:animEffect transition="in" filter="fade">
                                      <p:cBhvr>
                                        <p:cTn id="9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animBg="1"/>
      <p:bldP spid="60" grpId="0" animBg="1"/>
      <p:bldP spid="61" grpId="0"/>
      <p:bldP spid="93" grpId="0" animBg="1"/>
      <p:bldP spid="95" grpId="0"/>
      <p:bldP spid="1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9998" y="104830"/>
            <a:ext cx="10341684" cy="1054250"/>
          </a:xfrm>
        </p:spPr>
        <p:txBody>
          <a:bodyPr/>
          <a:lstStyle/>
          <a:p>
            <a:r>
              <a:rPr lang="en-US" altLang="zh-CN" dirty="0" smtClean="0">
                <a:solidFill>
                  <a:srgbClr val="0070C0"/>
                </a:solidFill>
              </a:rPr>
              <a:t>Activity-in-the-middle</a:t>
            </a:r>
            <a:r>
              <a:rPr lang="en-US" altLang="zh-CN" dirty="0"/>
              <a:t> </a:t>
            </a:r>
            <a:r>
              <a:rPr lang="en-US" altLang="zh-CN" dirty="0" smtClean="0">
                <a:solidFill>
                  <a:srgbClr val="0070C0"/>
                </a:solidFill>
              </a:rPr>
              <a:t>Attack</a:t>
            </a:r>
            <a:endParaRPr lang="zh-CN" altLang="en-US" dirty="0"/>
          </a:p>
        </p:txBody>
      </p:sp>
      <p:grpSp>
        <p:nvGrpSpPr>
          <p:cNvPr id="4" name="Group 3"/>
          <p:cNvGrpSpPr/>
          <p:nvPr/>
        </p:nvGrpSpPr>
        <p:grpSpPr>
          <a:xfrm>
            <a:off x="313465" y="5445892"/>
            <a:ext cx="1332000" cy="1260000"/>
            <a:chOff x="1434388" y="6255452"/>
            <a:chExt cx="1332000" cy="1260000"/>
          </a:xfrm>
        </p:grpSpPr>
        <p:pic>
          <p:nvPicPr>
            <p:cNvPr id="5" name="Picture 25">
              <a:extLst/>
            </p:cNvPr>
            <p:cNvPicPr>
              <a:picLocks noChangeAspect="1"/>
            </p:cNvPicPr>
            <p:nvPr/>
          </p:nvPicPr>
          <p:blipFill>
            <a:blip r:embed="rId3"/>
            <a:stretch>
              <a:fillRect/>
            </a:stretch>
          </p:blipFill>
          <p:spPr>
            <a:xfrm>
              <a:off x="1690764" y="6577110"/>
              <a:ext cx="818036" cy="773411"/>
            </a:xfrm>
            <a:prstGeom prst="rect">
              <a:avLst/>
            </a:prstGeom>
          </p:spPr>
        </p:pic>
        <p:sp>
          <p:nvSpPr>
            <p:cNvPr id="6" name="Rounded Rectangle 2">
              <a:extLst/>
            </p:cNvPr>
            <p:cNvSpPr/>
            <p:nvPr/>
          </p:nvSpPr>
          <p:spPr>
            <a:xfrm>
              <a:off x="1434388" y="6255452"/>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7" name="Group 6"/>
          <p:cNvGrpSpPr/>
          <p:nvPr/>
        </p:nvGrpSpPr>
        <p:grpSpPr>
          <a:xfrm>
            <a:off x="290864" y="2591690"/>
            <a:ext cx="1332000" cy="1260000"/>
            <a:chOff x="1477040" y="3087623"/>
            <a:chExt cx="1332000" cy="1260000"/>
          </a:xfrm>
        </p:grpSpPr>
        <p:sp>
          <p:nvSpPr>
            <p:cNvPr id="8" name="Rounded Rectangle 11">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9" name="Picture 3">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10" name="Group 9"/>
          <p:cNvGrpSpPr/>
          <p:nvPr/>
        </p:nvGrpSpPr>
        <p:grpSpPr>
          <a:xfrm>
            <a:off x="2266060" y="3138005"/>
            <a:ext cx="1619728" cy="2170019"/>
            <a:chOff x="2250170" y="4109435"/>
            <a:chExt cx="1866520" cy="2363936"/>
          </a:xfrm>
        </p:grpSpPr>
        <p:pic>
          <p:nvPicPr>
            <p:cNvPr id="11" name="图片 17">
              <a:extLst/>
            </p:cNvPr>
            <p:cNvPicPr>
              <a:picLocks noChangeAspect="1"/>
            </p:cNvPicPr>
            <p:nvPr/>
          </p:nvPicPr>
          <p:blipFill>
            <a:blip r:embed="rId5"/>
            <a:stretch>
              <a:fillRect/>
            </a:stretch>
          </p:blipFill>
          <p:spPr>
            <a:xfrm>
              <a:off x="2302113" y="4109435"/>
              <a:ext cx="1814577" cy="2363936"/>
            </a:xfrm>
            <a:prstGeom prst="rect">
              <a:avLst/>
            </a:prstGeom>
          </p:spPr>
        </p:pic>
        <p:sp>
          <p:nvSpPr>
            <p:cNvPr id="12" name="Rounded Rectangle 11">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3" name="Group 12"/>
          <p:cNvGrpSpPr/>
          <p:nvPr/>
        </p:nvGrpSpPr>
        <p:grpSpPr>
          <a:xfrm>
            <a:off x="6067780" y="3157879"/>
            <a:ext cx="1694935" cy="2181470"/>
            <a:chOff x="6608317" y="4073099"/>
            <a:chExt cx="1866520" cy="2400272"/>
          </a:xfrm>
        </p:grpSpPr>
        <p:pic>
          <p:nvPicPr>
            <p:cNvPr id="14" name="图片 18">
              <a:extLst/>
            </p:cNvPr>
            <p:cNvPicPr>
              <a:picLocks noChangeAspect="1"/>
            </p:cNvPicPr>
            <p:nvPr/>
          </p:nvPicPr>
          <p:blipFill>
            <a:blip r:embed="rId6"/>
            <a:stretch>
              <a:fillRect/>
            </a:stretch>
          </p:blipFill>
          <p:spPr>
            <a:xfrm>
              <a:off x="6629970" y="4184028"/>
              <a:ext cx="1823214" cy="2289343"/>
            </a:xfrm>
            <a:prstGeom prst="rect">
              <a:avLst/>
            </a:prstGeom>
          </p:spPr>
        </p:pic>
        <p:sp>
          <p:nvSpPr>
            <p:cNvPr id="15" name="Rounded Rectangle 11">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cxnSp>
        <p:nvCxnSpPr>
          <p:cNvPr id="19" name="Straight Connector 18"/>
          <p:cNvCxnSpPr>
            <a:stCxn id="8" idx="3"/>
          </p:cNvCxnSpPr>
          <p:nvPr/>
        </p:nvCxnSpPr>
        <p:spPr>
          <a:xfrm>
            <a:off x="1622864" y="3221690"/>
            <a:ext cx="68827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Elbow Connector 24"/>
          <p:cNvCxnSpPr>
            <a:stCxn id="6" idx="3"/>
            <a:endCxn id="15" idx="2"/>
          </p:cNvCxnSpPr>
          <p:nvPr/>
        </p:nvCxnSpPr>
        <p:spPr>
          <a:xfrm flipV="1">
            <a:off x="1645465" y="5339349"/>
            <a:ext cx="5269783" cy="736543"/>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907372" y="4180734"/>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924520" y="2847895"/>
            <a:ext cx="9940378" cy="2919656"/>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551396" y="5390053"/>
            <a:ext cx="2727704" cy="461665"/>
          </a:xfrm>
          <a:prstGeom prst="rect">
            <a:avLst/>
          </a:prstGeom>
          <a:noFill/>
        </p:spPr>
        <p:txBody>
          <a:bodyPr wrap="square" rtlCol="0">
            <a:spAutoFit/>
          </a:bodyPr>
          <a:lstStyle/>
          <a:p>
            <a:pPr algn="ctr"/>
            <a:r>
              <a:rPr lang="en-US" altLang="zh-CN" sz="2400" b="1" dirty="0"/>
              <a:t>Back</a:t>
            </a:r>
            <a:r>
              <a:rPr lang="zh-CN" altLang="en-US" sz="2400" b="1" dirty="0"/>
              <a:t> </a:t>
            </a:r>
            <a:r>
              <a:rPr lang="en-US" altLang="zh-CN" sz="2400" b="1" dirty="0"/>
              <a:t>Stack</a:t>
            </a:r>
            <a:endParaRPr lang="en-US" sz="2400" b="1" dirty="0"/>
          </a:p>
        </p:txBody>
      </p:sp>
      <p:pic>
        <p:nvPicPr>
          <p:cNvPr id="33" name="Picture 51">
            <a:extLst/>
          </p:cNvPr>
          <p:cNvPicPr>
            <a:picLocks noChangeAspect="1"/>
          </p:cNvPicPr>
          <p:nvPr/>
        </p:nvPicPr>
        <p:blipFill>
          <a:blip r:embed="rId7"/>
          <a:stretch>
            <a:fillRect/>
          </a:stretch>
        </p:blipFill>
        <p:spPr>
          <a:xfrm>
            <a:off x="408004" y="4424391"/>
            <a:ext cx="1079842" cy="870097"/>
          </a:xfrm>
          <a:prstGeom prst="rect">
            <a:avLst/>
          </a:prstGeom>
        </p:spPr>
      </p:pic>
      <p:sp>
        <p:nvSpPr>
          <p:cNvPr id="34" name="Rounded Rectangle 11">
            <a:extLst/>
          </p:cNvPr>
          <p:cNvSpPr/>
          <p:nvPr/>
        </p:nvSpPr>
        <p:spPr>
          <a:xfrm>
            <a:off x="290864" y="4005949"/>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App</a:t>
            </a:r>
            <a:endParaRPr lang="en-US" sz="1600" dirty="0">
              <a:solidFill>
                <a:srgbClr val="FF0000"/>
              </a:solidFill>
              <a:latin typeface="Bookman Old Style" charset="0"/>
              <a:ea typeface="Bookman Old Style" charset="0"/>
              <a:cs typeface="Bookman Old Style" charset="0"/>
            </a:endParaRPr>
          </a:p>
        </p:txBody>
      </p:sp>
      <p:cxnSp>
        <p:nvCxnSpPr>
          <p:cNvPr id="37" name="Elbow Connector 24"/>
          <p:cNvCxnSpPr>
            <a:stCxn id="34" idx="3"/>
            <a:endCxn id="60" idx="0"/>
          </p:cNvCxnSpPr>
          <p:nvPr/>
        </p:nvCxnSpPr>
        <p:spPr>
          <a:xfrm flipV="1">
            <a:off x="1622864" y="3158435"/>
            <a:ext cx="7211072" cy="1477514"/>
          </a:xfrm>
          <a:prstGeom prst="bentConnector4">
            <a:avLst>
              <a:gd name="adj1" fmla="val 7180"/>
              <a:gd name="adj2" fmla="val 115472"/>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38" name="Picture 51">
            <a:extLst/>
          </p:cNvPr>
          <p:cNvPicPr>
            <a:picLocks noChangeAspect="1"/>
          </p:cNvPicPr>
          <p:nvPr/>
        </p:nvPicPr>
        <p:blipFill>
          <a:blip r:embed="rId7"/>
          <a:stretch>
            <a:fillRect/>
          </a:stretch>
        </p:blipFill>
        <p:spPr>
          <a:xfrm>
            <a:off x="8554821" y="1433636"/>
            <a:ext cx="1079842" cy="870097"/>
          </a:xfrm>
          <a:prstGeom prst="rect">
            <a:avLst/>
          </a:prstGeom>
        </p:spPr>
      </p:pic>
      <p:sp>
        <p:nvSpPr>
          <p:cNvPr id="39" name="Rounded Rectangle 11">
            <a:extLst/>
          </p:cNvPr>
          <p:cNvSpPr/>
          <p:nvPr/>
        </p:nvSpPr>
        <p:spPr>
          <a:xfrm>
            <a:off x="8316516" y="1033133"/>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SP</a:t>
            </a:r>
            <a:endParaRPr lang="en-US" sz="1600" dirty="0">
              <a:solidFill>
                <a:srgbClr val="FF0000"/>
              </a:solidFill>
              <a:latin typeface="Bookman Old Style" charset="0"/>
              <a:ea typeface="Bookman Old Style" charset="0"/>
              <a:cs typeface="Bookman Old Style" charset="0"/>
            </a:endParaRPr>
          </a:p>
        </p:txBody>
      </p:sp>
      <p:cxnSp>
        <p:nvCxnSpPr>
          <p:cNvPr id="40" name="Straight Arrow Connector 39"/>
          <p:cNvCxnSpPr>
            <a:endCxn id="39" idx="2"/>
          </p:cNvCxnSpPr>
          <p:nvPr/>
        </p:nvCxnSpPr>
        <p:spPr>
          <a:xfrm flipV="1">
            <a:off x="8982516" y="2293133"/>
            <a:ext cx="0" cy="8437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rot="5400000">
            <a:off x="8494683" y="2503779"/>
            <a:ext cx="1390269" cy="307777"/>
          </a:xfrm>
          <a:prstGeom prst="rect">
            <a:avLst/>
          </a:prstGeom>
          <a:noFill/>
        </p:spPr>
        <p:txBody>
          <a:bodyPr wrap="square" rtlCol="0">
            <a:spAutoFit/>
          </a:bodyPr>
          <a:lstStyle/>
          <a:p>
            <a:pPr algn="ctr"/>
            <a:r>
              <a:rPr lang="en-US" altLang="zh-CN" b="1" dirty="0">
                <a:solidFill>
                  <a:srgbClr val="FF0000"/>
                </a:solidFill>
              </a:rPr>
              <a:t>Token</a:t>
            </a:r>
          </a:p>
        </p:txBody>
      </p:sp>
      <p:grpSp>
        <p:nvGrpSpPr>
          <p:cNvPr id="42" name="Group 41"/>
          <p:cNvGrpSpPr/>
          <p:nvPr/>
        </p:nvGrpSpPr>
        <p:grpSpPr>
          <a:xfrm>
            <a:off x="6236679" y="1001627"/>
            <a:ext cx="1332000" cy="1318229"/>
            <a:chOff x="1524417" y="6077289"/>
            <a:chExt cx="1332000" cy="1318229"/>
          </a:xfrm>
        </p:grpSpPr>
        <p:pic>
          <p:nvPicPr>
            <p:cNvPr id="43" name="Picture 25">
              <a:extLst/>
            </p:cNvPr>
            <p:cNvPicPr>
              <a:picLocks noChangeAspect="1"/>
            </p:cNvPicPr>
            <p:nvPr/>
          </p:nvPicPr>
          <p:blipFill>
            <a:blip r:embed="rId3"/>
            <a:stretch>
              <a:fillRect/>
            </a:stretch>
          </p:blipFill>
          <p:spPr>
            <a:xfrm>
              <a:off x="1779541" y="6622107"/>
              <a:ext cx="818036" cy="773411"/>
            </a:xfrm>
            <a:prstGeom prst="rect">
              <a:avLst/>
            </a:prstGeom>
          </p:spPr>
        </p:pic>
        <p:sp>
          <p:nvSpPr>
            <p:cNvPr id="44" name="Rounded Rectangle 2">
              <a:extLst/>
            </p:cNvPr>
            <p:cNvSpPr/>
            <p:nvPr/>
          </p:nvSpPr>
          <p:spPr>
            <a:xfrm>
              <a:off x="1524417" y="6077289"/>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 SP</a:t>
              </a:r>
            </a:p>
          </p:txBody>
        </p:sp>
      </p:grpSp>
      <p:cxnSp>
        <p:nvCxnSpPr>
          <p:cNvPr id="45" name="Straight Arrow Connector 44"/>
          <p:cNvCxnSpPr/>
          <p:nvPr/>
        </p:nvCxnSpPr>
        <p:spPr>
          <a:xfrm flipV="1">
            <a:off x="6755679" y="2261628"/>
            <a:ext cx="0" cy="8635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rot="5400000">
            <a:off x="5901059" y="2347884"/>
            <a:ext cx="1390269" cy="307777"/>
          </a:xfrm>
          <a:prstGeom prst="rect">
            <a:avLst/>
          </a:prstGeom>
          <a:noFill/>
        </p:spPr>
        <p:txBody>
          <a:bodyPr wrap="square" rtlCol="0">
            <a:spAutoFit/>
          </a:bodyPr>
          <a:lstStyle/>
          <a:p>
            <a:pPr algn="ctr"/>
            <a:r>
              <a:rPr lang="en-US" altLang="zh-CN" b="1" dirty="0" err="1">
                <a:solidFill>
                  <a:srgbClr val="FF0000"/>
                </a:solidFill>
              </a:rPr>
              <a:t>Auth</a:t>
            </a:r>
            <a:endParaRPr lang="en-US" altLang="zh-CN" b="1" dirty="0">
              <a:solidFill>
                <a:srgbClr val="FF0000"/>
              </a:solidFill>
            </a:endParaRPr>
          </a:p>
        </p:txBody>
      </p:sp>
      <p:grpSp>
        <p:nvGrpSpPr>
          <p:cNvPr id="48" name="Group 47"/>
          <p:cNvGrpSpPr/>
          <p:nvPr/>
        </p:nvGrpSpPr>
        <p:grpSpPr>
          <a:xfrm>
            <a:off x="9924820" y="3077683"/>
            <a:ext cx="1669785" cy="2206103"/>
            <a:chOff x="10275770" y="3197633"/>
            <a:chExt cx="1866520" cy="2400272"/>
          </a:xfrm>
        </p:grpSpPr>
        <p:pic>
          <p:nvPicPr>
            <p:cNvPr id="49" name="Picture 2" descr="Image result for instagram screensho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47586" y="3249295"/>
              <a:ext cx="1722888" cy="2296948"/>
            </a:xfrm>
            <a:prstGeom prst="rect">
              <a:avLst/>
            </a:prstGeom>
            <a:noFill/>
            <a:extLst>
              <a:ext uri="{909E8E84-426E-40DD-AFC4-6F175D3DCCD1}">
                <a14:hiddenFill xmlns:a14="http://schemas.microsoft.com/office/drawing/2010/main">
                  <a:solidFill>
                    <a:srgbClr val="FFFFFF"/>
                  </a:solidFill>
                </a14:hiddenFill>
              </a:ext>
            </a:extLst>
          </p:spPr>
        </p:pic>
        <p:sp>
          <p:nvSpPr>
            <p:cNvPr id="50" name="Rounded Rectangle 11">
              <a:extLst/>
            </p:cNvPr>
            <p:cNvSpPr/>
            <p:nvPr/>
          </p:nvSpPr>
          <p:spPr>
            <a:xfrm>
              <a:off x="10275770" y="3197633"/>
              <a:ext cx="1866520" cy="2400272"/>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sp>
        <p:nvSpPr>
          <p:cNvPr id="53" name="Rounded Rectangle 11">
            <a:extLst/>
          </p:cNvPr>
          <p:cNvSpPr/>
          <p:nvPr/>
        </p:nvSpPr>
        <p:spPr>
          <a:xfrm>
            <a:off x="4171435" y="3179635"/>
            <a:ext cx="1619728" cy="2149589"/>
          </a:xfrm>
          <a:prstGeom prst="roundRect">
            <a:avLst>
              <a:gd name="adj" fmla="val 603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a:p>
            <a:pPr algn="ctr"/>
            <a:endParaRPr lang="en-US" sz="1600" dirty="0">
              <a:solidFill>
                <a:schemeClr val="tx1"/>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Transparent</a:t>
            </a:r>
          </a:p>
          <a:p>
            <a:pPr algn="ctr"/>
            <a:endParaRPr lang="en-US" sz="1600" dirty="0">
              <a:solidFill>
                <a:srgbClr val="FF0000"/>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Activity</a:t>
            </a:r>
          </a:p>
          <a:p>
            <a:pPr algn="ctr"/>
            <a:endParaRPr lang="en-US" sz="1600" dirty="0">
              <a:solidFill>
                <a:schemeClr val="tx1"/>
              </a:solidFill>
              <a:latin typeface="Bookman Old Style" charset="0"/>
              <a:ea typeface="Bookman Old Style" charset="0"/>
              <a:cs typeface="Bookman Old Style" charset="0"/>
            </a:endParaRPr>
          </a:p>
        </p:txBody>
      </p:sp>
      <p:sp>
        <p:nvSpPr>
          <p:cNvPr id="60" name="Rounded Rectangle 11">
            <a:extLst/>
          </p:cNvPr>
          <p:cNvSpPr/>
          <p:nvPr/>
        </p:nvSpPr>
        <p:spPr>
          <a:xfrm>
            <a:off x="8033209" y="3158435"/>
            <a:ext cx="1601454" cy="2202670"/>
          </a:xfrm>
          <a:prstGeom prst="roundRect">
            <a:avLst>
              <a:gd name="adj" fmla="val 603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a:p>
            <a:pPr algn="ctr"/>
            <a:endParaRPr lang="en-US" sz="1600" dirty="0">
              <a:solidFill>
                <a:schemeClr val="tx1"/>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Transparent</a:t>
            </a:r>
          </a:p>
          <a:p>
            <a:pPr algn="ctr"/>
            <a:endParaRPr lang="en-US" sz="1600" dirty="0">
              <a:solidFill>
                <a:srgbClr val="FF0000"/>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Activity</a:t>
            </a:r>
          </a:p>
          <a:p>
            <a:pPr algn="ctr"/>
            <a:endParaRPr lang="en-US" sz="1600" dirty="0">
              <a:solidFill>
                <a:schemeClr val="tx1"/>
              </a:solidFill>
              <a:latin typeface="Bookman Old Style" charset="0"/>
              <a:ea typeface="Bookman Old Style" charset="0"/>
              <a:cs typeface="Bookman Old Style" charset="0"/>
            </a:endParaRPr>
          </a:p>
        </p:txBody>
      </p:sp>
      <p:cxnSp>
        <p:nvCxnSpPr>
          <p:cNvPr id="67" name="Elbow Connector 24"/>
          <p:cNvCxnSpPr>
            <a:stCxn id="34" idx="3"/>
            <a:endCxn id="53" idx="0"/>
          </p:cNvCxnSpPr>
          <p:nvPr/>
        </p:nvCxnSpPr>
        <p:spPr>
          <a:xfrm flipV="1">
            <a:off x="1622864" y="3179635"/>
            <a:ext cx="3358435" cy="1456314"/>
          </a:xfrm>
          <a:prstGeom prst="bentConnector4">
            <a:avLst>
              <a:gd name="adj1" fmla="val 15032"/>
              <a:gd name="adj2" fmla="val 117228"/>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Elbow Connector 24"/>
          <p:cNvCxnSpPr/>
          <p:nvPr/>
        </p:nvCxnSpPr>
        <p:spPr>
          <a:xfrm flipV="1">
            <a:off x="1645465" y="3067558"/>
            <a:ext cx="9136849" cy="144007"/>
          </a:xfrm>
          <a:prstGeom prst="bentConnector4">
            <a:avLst>
              <a:gd name="adj1" fmla="val 6742"/>
              <a:gd name="adj2" fmla="val 363915"/>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5803717" y="4200526"/>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7769146" y="4180734"/>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9648516" y="4223014"/>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7300614" y="2303733"/>
            <a:ext cx="9225" cy="8759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rot="5400000">
            <a:off x="6777200" y="2393529"/>
            <a:ext cx="1390269" cy="307777"/>
          </a:xfrm>
          <a:prstGeom prst="rect">
            <a:avLst/>
          </a:prstGeom>
          <a:noFill/>
        </p:spPr>
        <p:txBody>
          <a:bodyPr wrap="square" rtlCol="0">
            <a:spAutoFit/>
          </a:bodyPr>
          <a:lstStyle/>
          <a:p>
            <a:pPr algn="ctr"/>
            <a:r>
              <a:rPr lang="en-US" altLang="zh-CN" b="1" dirty="0">
                <a:solidFill>
                  <a:srgbClr val="FF0000"/>
                </a:solidFill>
              </a:rPr>
              <a:t>Token</a:t>
            </a:r>
          </a:p>
        </p:txBody>
      </p:sp>
      <p:sp>
        <p:nvSpPr>
          <p:cNvPr id="97" name="Rounded Rectangle 11">
            <a:extLst/>
          </p:cNvPr>
          <p:cNvSpPr/>
          <p:nvPr/>
        </p:nvSpPr>
        <p:spPr>
          <a:xfrm>
            <a:off x="2426361" y="4915299"/>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98" name="Picture 97"/>
          <p:cNvPicPr>
            <a:picLocks noChangeAspect="1"/>
          </p:cNvPicPr>
          <p:nvPr/>
        </p:nvPicPr>
        <p:blipFill>
          <a:blip r:embed="rId9"/>
          <a:stretch>
            <a:fillRect/>
          </a:stretch>
        </p:blipFill>
        <p:spPr>
          <a:xfrm>
            <a:off x="3538484" y="5019264"/>
            <a:ext cx="266372" cy="266372"/>
          </a:xfrm>
          <a:prstGeom prst="rect">
            <a:avLst/>
          </a:prstGeom>
          <a:solidFill>
            <a:schemeClr val="bg1"/>
          </a:solidFill>
        </p:spPr>
      </p:pic>
      <p:sp>
        <p:nvSpPr>
          <p:cNvPr id="100" name="Rounded Rectangle 11">
            <a:extLst/>
          </p:cNvPr>
          <p:cNvSpPr/>
          <p:nvPr/>
        </p:nvSpPr>
        <p:spPr>
          <a:xfrm>
            <a:off x="6180902" y="4388374"/>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dirty="0" err="1">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sp>
        <p:nvSpPr>
          <p:cNvPr id="101" name="Rounded Rectangle 11">
            <a:extLst/>
          </p:cNvPr>
          <p:cNvSpPr/>
          <p:nvPr/>
        </p:nvSpPr>
        <p:spPr>
          <a:xfrm>
            <a:off x="6190005" y="4738980"/>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Tree>
    <p:extLst>
      <p:ext uri="{BB962C8B-B14F-4D97-AF65-F5344CB8AC3E}">
        <p14:creationId xmlns:p14="http://schemas.microsoft.com/office/powerpoint/2010/main" val="391377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7"/>
                                        </p:tgtEl>
                                        <p:attrNameLst>
                                          <p:attrName>style.visibility</p:attrName>
                                        </p:attrNameLst>
                                      </p:cBhvr>
                                      <p:to>
                                        <p:strVal val="visible"/>
                                      </p:to>
                                    </p:set>
                                    <p:animEffect transition="in" filter="fade">
                                      <p:cBhvr>
                                        <p:cTn id="35" dur="500"/>
                                        <p:tgtEl>
                                          <p:spTgt spid="97"/>
                                        </p:tgtEl>
                                      </p:cBhvr>
                                    </p:animEffect>
                                  </p:childTnLst>
                                </p:cTn>
                              </p:par>
                              <p:par>
                                <p:cTn id="36" presetID="10" presetClass="entr" presetSubtype="0" fill="hold" nodeType="withEffect">
                                  <p:stCondLst>
                                    <p:cond delay="0"/>
                                  </p:stCondLst>
                                  <p:childTnLst>
                                    <p:set>
                                      <p:cBhvr>
                                        <p:cTn id="37" dur="1" fill="hold">
                                          <p:stCondLst>
                                            <p:cond delay="0"/>
                                          </p:stCondLst>
                                        </p:cTn>
                                        <p:tgtEl>
                                          <p:spTgt spid="98"/>
                                        </p:tgtEl>
                                        <p:attrNameLst>
                                          <p:attrName>style.visibility</p:attrName>
                                        </p:attrNameLst>
                                      </p:cBhvr>
                                      <p:to>
                                        <p:strVal val="visible"/>
                                      </p:to>
                                    </p:set>
                                    <p:animEffect transition="in" filter="fade">
                                      <p:cBhvr>
                                        <p:cTn id="38" dur="500"/>
                                        <p:tgtEl>
                                          <p:spTgt spid="9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par>
                                <p:cTn id="47" presetID="10" presetClass="entr" presetSubtype="0" fill="hold" nodeType="withEffect">
                                  <p:stCondLst>
                                    <p:cond delay="0"/>
                                  </p:stCondLst>
                                  <p:childTnLst>
                                    <p:set>
                                      <p:cBhvr>
                                        <p:cTn id="48" dur="1" fill="hold">
                                          <p:stCondLst>
                                            <p:cond delay="0"/>
                                          </p:stCondLst>
                                        </p:cTn>
                                        <p:tgtEl>
                                          <p:spTgt spid="67"/>
                                        </p:tgtEl>
                                        <p:attrNameLst>
                                          <p:attrName>style.visibility</p:attrName>
                                        </p:attrNameLst>
                                      </p:cBhvr>
                                      <p:to>
                                        <p:strVal val="visible"/>
                                      </p:to>
                                    </p:set>
                                    <p:animEffect transition="in" filter="fade">
                                      <p:cBhvr>
                                        <p:cTn id="49" dur="500"/>
                                        <p:tgtEl>
                                          <p:spTgt spid="6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83"/>
                                        </p:tgtEl>
                                        <p:attrNameLst>
                                          <p:attrName>style.visibility</p:attrName>
                                        </p:attrNameLst>
                                      </p:cBhvr>
                                      <p:to>
                                        <p:strVal val="visible"/>
                                      </p:to>
                                    </p:set>
                                    <p:animEffect transition="in" filter="fade">
                                      <p:cBhvr>
                                        <p:cTn id="54" dur="500"/>
                                        <p:tgtEl>
                                          <p:spTgt spid="8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par>
                                <p:cTn id="60" presetID="10" presetClass="entr" presetSubtype="0" fill="hold"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00"/>
                                        </p:tgtEl>
                                        <p:attrNameLst>
                                          <p:attrName>style.visibility</p:attrName>
                                        </p:attrNameLst>
                                      </p:cBhvr>
                                      <p:to>
                                        <p:strVal val="visible"/>
                                      </p:to>
                                    </p:set>
                                    <p:animEffect transition="in" filter="fade">
                                      <p:cBhvr>
                                        <p:cTn id="67" dur="500"/>
                                        <p:tgtEl>
                                          <p:spTgt spid="10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1"/>
                                        </p:tgtEl>
                                        <p:attrNameLst>
                                          <p:attrName>style.visibility</p:attrName>
                                        </p:attrNameLst>
                                      </p:cBhvr>
                                      <p:to>
                                        <p:strVal val="visible"/>
                                      </p:to>
                                    </p:set>
                                    <p:animEffect transition="in" filter="fade">
                                      <p:cBhvr>
                                        <p:cTn id="70" dur="500"/>
                                        <p:tgtEl>
                                          <p:spTgt spid="10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fade">
                                      <p:cBhvr>
                                        <p:cTn id="75" dur="500"/>
                                        <p:tgtEl>
                                          <p:spTgt spid="4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fade">
                                      <p:cBhvr>
                                        <p:cTn id="78" dur="500"/>
                                        <p:tgtEl>
                                          <p:spTgt spid="46"/>
                                        </p:tgtEl>
                                      </p:cBhvr>
                                    </p:animEffect>
                                  </p:childTnLst>
                                </p:cTn>
                              </p:par>
                              <p:par>
                                <p:cTn id="79" presetID="10" presetClass="entr" presetSubtype="0" fill="hold"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500"/>
                                        <p:tgtEl>
                                          <p:spTgt spid="4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90"/>
                                        </p:tgtEl>
                                        <p:attrNameLst>
                                          <p:attrName>style.visibility</p:attrName>
                                        </p:attrNameLst>
                                      </p:cBhvr>
                                      <p:to>
                                        <p:strVal val="visible"/>
                                      </p:to>
                                    </p:set>
                                    <p:animEffect transition="in" filter="fade">
                                      <p:cBhvr>
                                        <p:cTn id="86" dur="500"/>
                                        <p:tgtEl>
                                          <p:spTgt spid="9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1"/>
                                        </p:tgtEl>
                                        <p:attrNameLst>
                                          <p:attrName>style.visibility</p:attrName>
                                        </p:attrNameLst>
                                      </p:cBhvr>
                                      <p:to>
                                        <p:strVal val="visible"/>
                                      </p:to>
                                    </p:set>
                                    <p:animEffect transition="in" filter="fade">
                                      <p:cBhvr>
                                        <p:cTn id="89" dur="500"/>
                                        <p:tgtEl>
                                          <p:spTgt spid="9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fade">
                                      <p:cBhvr>
                                        <p:cTn id="94" dur="500"/>
                                        <p:tgtEl>
                                          <p:spTgt spid="84"/>
                                        </p:tgtEl>
                                      </p:cBhvr>
                                    </p:animEffect>
                                  </p:childTnLst>
                                </p:cTn>
                              </p:par>
                              <p:par>
                                <p:cTn id="95" presetID="10" presetClass="entr" presetSubtype="0" fill="hold"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0"/>
                                        </p:tgtEl>
                                        <p:attrNameLst>
                                          <p:attrName>style.visibility</p:attrName>
                                        </p:attrNameLst>
                                      </p:cBhvr>
                                      <p:to>
                                        <p:strVal val="visible"/>
                                      </p:to>
                                    </p:set>
                                    <p:animEffect transition="in" filter="fade">
                                      <p:cBhvr>
                                        <p:cTn id="100" dur="500"/>
                                        <p:tgtEl>
                                          <p:spTgt spid="60"/>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fade">
                                      <p:cBhvr>
                                        <p:cTn id="105" dur="500"/>
                                        <p:tgtEl>
                                          <p:spTgt spid="4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fade">
                                      <p:cBhvr>
                                        <p:cTn id="111" dur="500"/>
                                        <p:tgtEl>
                                          <p:spTgt spid="3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fade">
                                      <p:cBhvr>
                                        <p:cTn id="114" dur="500"/>
                                        <p:tgtEl>
                                          <p:spTgt spid="39"/>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85"/>
                                        </p:tgtEl>
                                        <p:attrNameLst>
                                          <p:attrName>style.visibility</p:attrName>
                                        </p:attrNameLst>
                                      </p:cBhvr>
                                      <p:to>
                                        <p:strVal val="visible"/>
                                      </p:to>
                                    </p:set>
                                    <p:animEffect transition="in" filter="fade">
                                      <p:cBhvr>
                                        <p:cTn id="119" dur="500"/>
                                        <p:tgtEl>
                                          <p:spTgt spid="85"/>
                                        </p:tgtEl>
                                      </p:cBhvr>
                                    </p:animEffect>
                                  </p:childTnLst>
                                </p:cTn>
                              </p:par>
                              <p:par>
                                <p:cTn id="120" presetID="10" presetClass="entr" presetSubtype="0" fill="hold" nodeType="withEffect">
                                  <p:stCondLst>
                                    <p:cond delay="0"/>
                                  </p:stCondLst>
                                  <p:childTnLst>
                                    <p:set>
                                      <p:cBhvr>
                                        <p:cTn id="121" dur="1" fill="hold">
                                          <p:stCondLst>
                                            <p:cond delay="0"/>
                                          </p:stCondLst>
                                        </p:cTn>
                                        <p:tgtEl>
                                          <p:spTgt spid="48"/>
                                        </p:tgtEl>
                                        <p:attrNameLst>
                                          <p:attrName>style.visibility</p:attrName>
                                        </p:attrNameLst>
                                      </p:cBhvr>
                                      <p:to>
                                        <p:strVal val="visible"/>
                                      </p:to>
                                    </p:set>
                                    <p:animEffect transition="in" filter="fade">
                                      <p:cBhvr>
                                        <p:cTn id="122" dur="500"/>
                                        <p:tgtEl>
                                          <p:spTgt spid="48"/>
                                        </p:tgtEl>
                                      </p:cBhvr>
                                    </p:animEffect>
                                  </p:childTnLst>
                                </p:cTn>
                              </p:par>
                              <p:par>
                                <p:cTn id="123" presetID="10" presetClass="entr" presetSubtype="0" fill="hold" nodeType="withEffect">
                                  <p:stCondLst>
                                    <p:cond delay="0"/>
                                  </p:stCondLst>
                                  <p:childTnLst>
                                    <p:set>
                                      <p:cBhvr>
                                        <p:cTn id="124" dur="1" fill="hold">
                                          <p:stCondLst>
                                            <p:cond delay="0"/>
                                          </p:stCondLst>
                                        </p:cTn>
                                        <p:tgtEl>
                                          <p:spTgt spid="72"/>
                                        </p:tgtEl>
                                        <p:attrNameLst>
                                          <p:attrName>style.visibility</p:attrName>
                                        </p:attrNameLst>
                                      </p:cBhvr>
                                      <p:to>
                                        <p:strVal val="visible"/>
                                      </p:to>
                                    </p:set>
                                    <p:animEffect transition="in" filter="fade">
                                      <p:cBhvr>
                                        <p:cTn id="125"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34" grpId="0" animBg="1"/>
      <p:bldP spid="39" grpId="0" animBg="1"/>
      <p:bldP spid="41" grpId="0"/>
      <p:bldP spid="46" grpId="0"/>
      <p:bldP spid="53" grpId="0" animBg="1"/>
      <p:bldP spid="60" grpId="0" animBg="1"/>
      <p:bldP spid="91" grpId="0"/>
      <p:bldP spid="97" grpId="0" animBg="1"/>
      <p:bldP spid="100" grpId="0" animBg="1"/>
      <p:bldP spid="10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D35455E3-5CDD-43B5-A14F-F2603FD144E9}"/>
              </a:ext>
            </a:extLst>
          </p:cNvPr>
          <p:cNvSpPr>
            <a:spLocks noGrp="1"/>
          </p:cNvSpPr>
          <p:nvPr>
            <p:ph type="title"/>
          </p:nvPr>
        </p:nvSpPr>
        <p:spPr/>
        <p:txBody>
          <a:bodyPr/>
          <a:lstStyle/>
          <a:p>
            <a:pPr algn="l"/>
            <a:r>
              <a:rPr lang="en-US" altLang="zh-CN" dirty="0" smtClean="0">
                <a:solidFill>
                  <a:srgbClr val="0070C0"/>
                </a:solidFill>
              </a:rPr>
              <a:t>Other Attack Cases</a:t>
            </a:r>
            <a:endParaRPr lang="zh-CN" altLang="en-US" dirty="0">
              <a:solidFill>
                <a:srgbClr val="0070C0"/>
              </a:solidFill>
            </a:endParaRPr>
          </a:p>
        </p:txBody>
      </p:sp>
      <p:sp>
        <p:nvSpPr>
          <p:cNvPr id="4" name="文本占位符 3">
            <a:extLst>
              <a:ext uri="{FF2B5EF4-FFF2-40B4-BE49-F238E27FC236}">
                <a16:creationId xmlns="" xmlns:a16="http://schemas.microsoft.com/office/drawing/2014/main" id="{BAD8AA46-4D41-4D1C-842B-9D3A214BCB7B}"/>
              </a:ext>
            </a:extLst>
          </p:cNvPr>
          <p:cNvSpPr>
            <a:spLocks noGrp="1"/>
          </p:cNvSpPr>
          <p:nvPr>
            <p:ph type="body" idx="1"/>
          </p:nvPr>
        </p:nvSpPr>
        <p:spPr/>
        <p:txBody>
          <a:bodyPr/>
          <a:lstStyle/>
          <a:p>
            <a:r>
              <a:rPr lang="en-US" altLang="zh-CN" sz="2800" dirty="0">
                <a:solidFill>
                  <a:schemeClr val="tx1"/>
                </a:solidFill>
              </a:rPr>
              <a:t>Gallery Stealing</a:t>
            </a:r>
          </a:p>
        </p:txBody>
      </p:sp>
      <p:sp>
        <p:nvSpPr>
          <p:cNvPr id="5" name="文本占位符 4">
            <a:extLst>
              <a:ext uri="{FF2B5EF4-FFF2-40B4-BE49-F238E27FC236}">
                <a16:creationId xmlns="" xmlns:a16="http://schemas.microsoft.com/office/drawing/2014/main" id="{EB7590D3-22BD-48E5-B748-655D64ABA87E}"/>
              </a:ext>
            </a:extLst>
          </p:cNvPr>
          <p:cNvSpPr>
            <a:spLocks noGrp="1"/>
          </p:cNvSpPr>
          <p:nvPr>
            <p:ph type="body" idx="2"/>
          </p:nvPr>
        </p:nvSpPr>
        <p:spPr>
          <a:xfrm>
            <a:off x="917983" y="2622289"/>
            <a:ext cx="5014466" cy="3733905"/>
          </a:xfrm>
        </p:spPr>
        <p:txBody>
          <a:bodyPr/>
          <a:lstStyle/>
          <a:p>
            <a:pPr marL="342900" indent="-342900">
              <a:buFont typeface="Arial" panose="020B0604020202020204" pitchFamily="34" charset="0"/>
              <a:buChar char="•"/>
            </a:pPr>
            <a:r>
              <a:rPr lang="en-US" altLang="zh-CN" sz="2400" dirty="0" smtClean="0">
                <a:solidFill>
                  <a:schemeClr val="tx1"/>
                </a:solidFill>
                <a:latin typeface="Cambria" charset="0"/>
                <a:ea typeface="Cambria" charset="0"/>
                <a:cs typeface="Cambria" charset="0"/>
              </a:rPr>
              <a:t>Malicious app </a:t>
            </a:r>
            <a:r>
              <a:rPr lang="en-US" altLang="zh-CN" sz="2400" dirty="0">
                <a:solidFill>
                  <a:schemeClr val="tx1"/>
                </a:solidFill>
                <a:latin typeface="Cambria" charset="0"/>
                <a:ea typeface="Cambria" charset="0"/>
                <a:cs typeface="Cambria" charset="0"/>
              </a:rPr>
              <a:t>resides in Instagram’s Task</a:t>
            </a:r>
          </a:p>
          <a:p>
            <a:pPr marL="754395" lvl="1" indent="-342900">
              <a:buFont typeface="Arial" panose="020B0604020202020204" pitchFamily="34" charset="0"/>
              <a:buChar char="•"/>
            </a:pPr>
            <a:r>
              <a:rPr lang="en-US" altLang="zh-CN" sz="2400" dirty="0">
                <a:solidFill>
                  <a:schemeClr val="tx1"/>
                </a:solidFill>
                <a:latin typeface="Cambria" charset="0"/>
                <a:ea typeface="Cambria" charset="0"/>
                <a:cs typeface="Cambria" charset="0"/>
              </a:rPr>
              <a:t>Monitors if Instagram requests for </a:t>
            </a:r>
            <a:r>
              <a:rPr lang="en-US" altLang="zh-CN" sz="2400" dirty="0">
                <a:solidFill>
                  <a:schemeClr val="tx1"/>
                </a:solidFill>
                <a:latin typeface="Courier New" charset="0"/>
                <a:ea typeface="Courier New" charset="0"/>
                <a:cs typeface="Courier New" charset="0"/>
              </a:rPr>
              <a:t>READ_EXTERNAL_STORAGE</a:t>
            </a:r>
          </a:p>
          <a:p>
            <a:pPr marL="342900" indent="-342900">
              <a:buFont typeface="Arial" panose="020B0604020202020204" pitchFamily="34" charset="0"/>
              <a:buChar char="•"/>
            </a:pPr>
            <a:r>
              <a:rPr lang="en-US" altLang="zh-CN" sz="2400" dirty="0" smtClean="0">
                <a:solidFill>
                  <a:schemeClr val="tx1"/>
                </a:solidFill>
                <a:latin typeface="Cambria" charset="0"/>
                <a:ea typeface="Cambria" charset="0"/>
                <a:cs typeface="Cambria" charset="0"/>
              </a:rPr>
              <a:t>Malicious </a:t>
            </a:r>
            <a:r>
              <a:rPr lang="en-US" altLang="zh-CN" sz="2400" dirty="0">
                <a:solidFill>
                  <a:schemeClr val="tx1"/>
                </a:solidFill>
                <a:latin typeface="Cambria" charset="0"/>
                <a:ea typeface="Cambria" charset="0"/>
                <a:cs typeface="Cambria" charset="0"/>
              </a:rPr>
              <a:t>a</a:t>
            </a:r>
            <a:r>
              <a:rPr lang="en-US" altLang="zh-CN" sz="2400" dirty="0" smtClean="0">
                <a:solidFill>
                  <a:schemeClr val="tx1"/>
                </a:solidFill>
                <a:latin typeface="Cambria" charset="0"/>
                <a:ea typeface="Cambria" charset="0"/>
                <a:cs typeface="Cambria" charset="0"/>
              </a:rPr>
              <a:t>pp </a:t>
            </a:r>
            <a:r>
              <a:rPr lang="en-US" altLang="zh-CN" sz="2400" dirty="0">
                <a:solidFill>
                  <a:schemeClr val="tx1"/>
                </a:solidFill>
                <a:latin typeface="Cambria" charset="0"/>
                <a:ea typeface="Cambria" charset="0"/>
                <a:cs typeface="Cambria" charset="0"/>
              </a:rPr>
              <a:t>injects permission request making the process less suspicious.</a:t>
            </a:r>
            <a:endParaRPr lang="zh-CN" altLang="en-US" sz="2400" dirty="0">
              <a:solidFill>
                <a:schemeClr val="tx1"/>
              </a:solidFill>
              <a:latin typeface="Cambria" charset="0"/>
              <a:ea typeface="Cambria" charset="0"/>
              <a:cs typeface="Cambria" charset="0"/>
            </a:endParaRPr>
          </a:p>
        </p:txBody>
      </p:sp>
      <p:sp>
        <p:nvSpPr>
          <p:cNvPr id="6" name="文本占位符 5">
            <a:extLst>
              <a:ext uri="{FF2B5EF4-FFF2-40B4-BE49-F238E27FC236}">
                <a16:creationId xmlns="" xmlns:a16="http://schemas.microsoft.com/office/drawing/2014/main" id="{29BED7B4-F9BF-42A5-B565-C13939E4BCD6}"/>
              </a:ext>
            </a:extLst>
          </p:cNvPr>
          <p:cNvSpPr>
            <a:spLocks noGrp="1"/>
          </p:cNvSpPr>
          <p:nvPr>
            <p:ph type="body" idx="3"/>
          </p:nvPr>
        </p:nvSpPr>
        <p:spPr/>
        <p:txBody>
          <a:bodyPr/>
          <a:lstStyle/>
          <a:p>
            <a:r>
              <a:rPr lang="en-US" altLang="zh-CN" sz="2800" dirty="0">
                <a:solidFill>
                  <a:schemeClr val="tx1"/>
                </a:solidFill>
              </a:rPr>
              <a:t>Screen Shot Capturing</a:t>
            </a:r>
          </a:p>
        </p:txBody>
      </p:sp>
      <p:sp>
        <p:nvSpPr>
          <p:cNvPr id="7" name="文本占位符 6">
            <a:extLst>
              <a:ext uri="{FF2B5EF4-FFF2-40B4-BE49-F238E27FC236}">
                <a16:creationId xmlns="" xmlns:a16="http://schemas.microsoft.com/office/drawing/2014/main" id="{0856814D-96FC-4094-8B4F-E54E9D50B6D5}"/>
              </a:ext>
            </a:extLst>
          </p:cNvPr>
          <p:cNvSpPr>
            <a:spLocks noGrp="1"/>
          </p:cNvSpPr>
          <p:nvPr>
            <p:ph type="body" idx="4"/>
          </p:nvPr>
        </p:nvSpPr>
        <p:spPr>
          <a:xfrm>
            <a:off x="6381173" y="2619062"/>
            <a:ext cx="4878499" cy="3737131"/>
          </a:xfrm>
        </p:spPr>
        <p:txBody>
          <a:bodyPr/>
          <a:lstStyle/>
          <a:p>
            <a:pPr marL="342900" indent="-342900">
              <a:buFont typeface="Arial" panose="020B0604020202020204" pitchFamily="34" charset="0"/>
              <a:buChar char="•"/>
            </a:pPr>
            <a:r>
              <a:rPr lang="en-US" altLang="zh-CN" sz="2400" dirty="0" smtClean="0">
                <a:solidFill>
                  <a:schemeClr val="tx1"/>
                </a:solidFill>
                <a:latin typeface="Cambria" charset="0"/>
                <a:ea typeface="Cambria" charset="0"/>
                <a:cs typeface="Cambria" charset="0"/>
              </a:rPr>
              <a:t>Malicious </a:t>
            </a:r>
            <a:r>
              <a:rPr lang="en-US" altLang="zh-CN" sz="2400" dirty="0">
                <a:solidFill>
                  <a:schemeClr val="tx1"/>
                </a:solidFill>
                <a:latin typeface="Cambria" charset="0"/>
                <a:ea typeface="Cambria" charset="0"/>
                <a:cs typeface="Cambria" charset="0"/>
              </a:rPr>
              <a:t>a</a:t>
            </a:r>
            <a:r>
              <a:rPr lang="en-US" altLang="zh-CN" sz="2400" dirty="0" smtClean="0">
                <a:solidFill>
                  <a:schemeClr val="tx1"/>
                </a:solidFill>
                <a:latin typeface="Cambria" charset="0"/>
                <a:ea typeface="Cambria" charset="0"/>
                <a:cs typeface="Cambria" charset="0"/>
              </a:rPr>
              <a:t>pp </a:t>
            </a:r>
            <a:r>
              <a:rPr lang="en-US" altLang="zh-CN" sz="2400" dirty="0">
                <a:solidFill>
                  <a:schemeClr val="tx1"/>
                </a:solidFill>
                <a:latin typeface="Cambria" charset="0"/>
                <a:ea typeface="Cambria" charset="0"/>
                <a:cs typeface="Cambria" charset="0"/>
              </a:rPr>
              <a:t>resides in Facebook’s Task</a:t>
            </a:r>
          </a:p>
          <a:p>
            <a:pPr marL="754395" lvl="1" indent="-342900">
              <a:buFont typeface="Arial" panose="020B0604020202020204" pitchFamily="34" charset="0"/>
              <a:buChar char="•"/>
            </a:pPr>
            <a:r>
              <a:rPr lang="en-US" altLang="zh-CN" sz="2400" dirty="0">
                <a:solidFill>
                  <a:schemeClr val="tx1"/>
                </a:solidFill>
                <a:latin typeface="Cambria" charset="0"/>
                <a:ea typeface="Cambria" charset="0"/>
                <a:cs typeface="Cambria" charset="0"/>
              </a:rPr>
              <a:t>Monitors if User in </a:t>
            </a:r>
            <a:r>
              <a:rPr lang="en-US" altLang="zh-CN" sz="2400" dirty="0" err="1">
                <a:solidFill>
                  <a:schemeClr val="tx1"/>
                </a:solidFill>
                <a:latin typeface="Cambria" charset="0"/>
                <a:ea typeface="Cambria" charset="0"/>
                <a:cs typeface="Cambria" charset="0"/>
              </a:rPr>
              <a:t>LoginActivity</a:t>
            </a:r>
            <a:endParaRPr lang="en-US" altLang="zh-CN" sz="2400" dirty="0">
              <a:solidFill>
                <a:schemeClr val="tx1"/>
              </a:solidFill>
              <a:latin typeface="Cambria" charset="0"/>
              <a:ea typeface="Cambria" charset="0"/>
              <a:cs typeface="Cambria" charset="0"/>
            </a:endParaRPr>
          </a:p>
          <a:p>
            <a:pPr marL="342900" indent="-342900">
              <a:buFont typeface="Arial" panose="020B0604020202020204" pitchFamily="34" charset="0"/>
              <a:buChar char="•"/>
            </a:pPr>
            <a:r>
              <a:rPr lang="en-US" altLang="zh-CN" sz="2400" dirty="0" smtClean="0">
                <a:solidFill>
                  <a:schemeClr val="tx1"/>
                </a:solidFill>
                <a:latin typeface="Cambria" charset="0"/>
                <a:ea typeface="Cambria" charset="0"/>
                <a:cs typeface="Cambria" charset="0"/>
              </a:rPr>
              <a:t>Malicious </a:t>
            </a:r>
            <a:r>
              <a:rPr lang="en-US" altLang="zh-CN" sz="2400" dirty="0">
                <a:solidFill>
                  <a:schemeClr val="tx1"/>
                </a:solidFill>
                <a:latin typeface="Cambria" charset="0"/>
                <a:ea typeface="Cambria" charset="0"/>
                <a:cs typeface="Cambria" charset="0"/>
              </a:rPr>
              <a:t>a</a:t>
            </a:r>
            <a:r>
              <a:rPr lang="en-US" altLang="zh-CN" sz="2400" dirty="0" smtClean="0">
                <a:solidFill>
                  <a:schemeClr val="tx1"/>
                </a:solidFill>
                <a:latin typeface="Cambria" charset="0"/>
                <a:ea typeface="Cambria" charset="0"/>
                <a:cs typeface="Cambria" charset="0"/>
              </a:rPr>
              <a:t>pp </a:t>
            </a:r>
            <a:r>
              <a:rPr lang="en-US" altLang="zh-CN" sz="2400" dirty="0">
                <a:solidFill>
                  <a:schemeClr val="tx1"/>
                </a:solidFill>
                <a:latin typeface="Cambria" charset="0"/>
                <a:ea typeface="Cambria" charset="0"/>
                <a:cs typeface="Cambria" charset="0"/>
              </a:rPr>
              <a:t>continuously take screenshots to steal user’s Facebook username and </a:t>
            </a:r>
            <a:r>
              <a:rPr lang="en-US" altLang="zh-CN" sz="2400" dirty="0" smtClean="0">
                <a:solidFill>
                  <a:schemeClr val="tx1"/>
                </a:solidFill>
                <a:latin typeface="Cambria" charset="0"/>
                <a:ea typeface="Cambria" charset="0"/>
                <a:cs typeface="Cambria" charset="0"/>
              </a:rPr>
              <a:t>password</a:t>
            </a:r>
            <a:endParaRPr lang="zh-CN" altLang="en-US" sz="2400" dirty="0">
              <a:solidFill>
                <a:schemeClr val="tx1"/>
              </a:solidFill>
              <a:latin typeface="Cambria" charset="0"/>
              <a:ea typeface="Cambria" charset="0"/>
              <a:cs typeface="Cambria" charset="0"/>
            </a:endParaRPr>
          </a:p>
        </p:txBody>
      </p:sp>
    </p:spTree>
    <p:extLst>
      <p:ext uri="{BB962C8B-B14F-4D97-AF65-F5344CB8AC3E}">
        <p14:creationId xmlns:p14="http://schemas.microsoft.com/office/powerpoint/2010/main" val="15040151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73EB6BBD-0AD5-4E7B-93BE-9826E91D9A29}"/>
              </a:ext>
            </a:extLst>
          </p:cNvPr>
          <p:cNvSpPr>
            <a:spLocks noGrp="1"/>
          </p:cNvSpPr>
          <p:nvPr>
            <p:ph type="body" idx="1"/>
          </p:nvPr>
        </p:nvSpPr>
        <p:spPr/>
        <p:txBody>
          <a:bodyPr/>
          <a:lstStyle/>
          <a:p>
            <a:pPr marL="342900" indent="-342900">
              <a:buFont typeface="Arial" panose="020B0604020202020204" pitchFamily="34" charset="0"/>
              <a:buChar char="•"/>
            </a:pPr>
            <a:r>
              <a:rPr lang="en-US" altLang="zh-CN" sz="3200" dirty="0"/>
              <a:t>Our goal is to alarm user for potential task </a:t>
            </a:r>
            <a:r>
              <a:rPr lang="en-US" altLang="zh-CN" sz="3200" dirty="0" smtClean="0"/>
              <a:t>violation before an app is installed.</a:t>
            </a:r>
            <a:endParaRPr lang="en-US" altLang="zh-CN" sz="3200" dirty="0"/>
          </a:p>
          <a:p>
            <a:pPr marL="342900" indent="-342900">
              <a:buFont typeface="Arial" panose="020B0604020202020204" pitchFamily="34" charset="0"/>
              <a:buChar char="•"/>
            </a:pPr>
            <a:endParaRPr lang="en-US" altLang="zh-CN" sz="3200" dirty="0"/>
          </a:p>
          <a:p>
            <a:pPr marL="342900" indent="-342900">
              <a:buFont typeface="Arial" panose="020B0604020202020204" pitchFamily="34" charset="0"/>
              <a:buChar char="•"/>
            </a:pPr>
            <a:r>
              <a:rPr lang="en-US" altLang="zh-CN" sz="3200" dirty="0" smtClean="0"/>
              <a:t>With the knowledge our task interference table, for</a:t>
            </a:r>
            <a:r>
              <a:rPr lang="zh-CN" altLang="en-US" sz="3200" dirty="0" smtClean="0"/>
              <a:t> </a:t>
            </a:r>
            <a:r>
              <a:rPr lang="en-US" altLang="zh-CN" sz="3200" dirty="0"/>
              <a:t>an new incoming </a:t>
            </a:r>
            <a:r>
              <a:rPr lang="en-US" altLang="zh-CN" sz="3200" dirty="0" smtClean="0"/>
              <a:t>app</a:t>
            </a:r>
            <a:r>
              <a:rPr lang="en-US" altLang="zh-CN" sz="3200" dirty="0"/>
              <a:t>, we check the App task setting, </a:t>
            </a:r>
          </a:p>
        </p:txBody>
      </p:sp>
      <p:sp>
        <p:nvSpPr>
          <p:cNvPr id="3" name="标题 2">
            <a:extLst>
              <a:ext uri="{FF2B5EF4-FFF2-40B4-BE49-F238E27FC236}">
                <a16:creationId xmlns="" xmlns:a16="http://schemas.microsoft.com/office/drawing/2014/main" id="{1E1232E7-D817-4F3E-AD0A-015B971129BC}"/>
              </a:ext>
            </a:extLst>
          </p:cNvPr>
          <p:cNvSpPr>
            <a:spLocks noGrp="1"/>
          </p:cNvSpPr>
          <p:nvPr>
            <p:ph type="title"/>
          </p:nvPr>
        </p:nvSpPr>
        <p:spPr/>
        <p:txBody>
          <a:bodyPr/>
          <a:lstStyle/>
          <a:p>
            <a:r>
              <a:rPr lang="en-US" altLang="zh-CN" dirty="0" smtClean="0">
                <a:solidFill>
                  <a:srgbClr val="0070C0"/>
                </a:solidFill>
              </a:rPr>
              <a:t>M4</a:t>
            </a:r>
            <a:r>
              <a:rPr lang="en-US" altLang="zh-CN" dirty="0">
                <a:solidFill>
                  <a:srgbClr val="0070C0"/>
                </a:solidFill>
              </a:rPr>
              <a:t>: Task Interference Checking</a:t>
            </a:r>
            <a:endParaRPr lang="zh-CN" altLang="en-US" dirty="0">
              <a:solidFill>
                <a:srgbClr val="0070C0"/>
              </a:solidFill>
            </a:endParaRPr>
          </a:p>
        </p:txBody>
      </p:sp>
    </p:spTree>
    <p:extLst>
      <p:ext uri="{BB962C8B-B14F-4D97-AF65-F5344CB8AC3E}">
        <p14:creationId xmlns:p14="http://schemas.microsoft.com/office/powerpoint/2010/main" val="5830155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4754" y="570156"/>
            <a:ext cx="10884919" cy="1054250"/>
          </a:xfrm>
        </p:spPr>
        <p:txBody>
          <a:bodyPr/>
          <a:lstStyle/>
          <a:p>
            <a:r>
              <a:rPr lang="en-US" dirty="0"/>
              <a:t>Android has Become Our Personal Manager</a:t>
            </a:r>
          </a:p>
        </p:txBody>
      </p:sp>
      <p:sp>
        <p:nvSpPr>
          <p:cNvPr id="5" name="Oval 4"/>
          <p:cNvSpPr/>
          <p:nvPr/>
        </p:nvSpPr>
        <p:spPr>
          <a:xfrm>
            <a:off x="1920775" y="2750322"/>
            <a:ext cx="5145438" cy="25037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creen Clipping"/>
          <p:cNvPicPr>
            <a:picLocks noChangeAspect="1"/>
          </p:cNvPicPr>
          <p:nvPr/>
        </p:nvPicPr>
        <p:blipFill>
          <a:blip r:embed="rId2"/>
          <a:stretch>
            <a:fillRect/>
          </a:stretch>
        </p:blipFill>
        <p:spPr>
          <a:xfrm>
            <a:off x="2245498" y="2485131"/>
            <a:ext cx="1140157" cy="893636"/>
          </a:xfrm>
          <a:prstGeom prst="rect">
            <a:avLst/>
          </a:prstGeom>
        </p:spPr>
      </p:pic>
      <p:pic>
        <p:nvPicPr>
          <p:cNvPr id="7" name="Picture 4" descr="Image result for android banking app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8542" y="3656569"/>
            <a:ext cx="959540" cy="9595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google map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8621" y="4738376"/>
            <a:ext cx="1195492" cy="11954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facebook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4762" y="4198078"/>
            <a:ext cx="910657" cy="9106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6"/>
          <a:stretch>
            <a:fillRect/>
          </a:stretch>
        </p:blipFill>
        <p:spPr>
          <a:xfrm>
            <a:off x="5713167" y="2341784"/>
            <a:ext cx="1132416" cy="1132416"/>
          </a:xfrm>
          <a:prstGeom prst="rect">
            <a:avLst/>
          </a:prstGeom>
        </p:spPr>
      </p:pic>
      <p:pic>
        <p:nvPicPr>
          <p:cNvPr id="12" name="Picture 11"/>
          <p:cNvPicPr>
            <a:picLocks noChangeAspect="1"/>
          </p:cNvPicPr>
          <p:nvPr/>
        </p:nvPicPr>
        <p:blipFill>
          <a:blip r:embed="rId7"/>
          <a:stretch>
            <a:fillRect/>
          </a:stretch>
        </p:blipFill>
        <p:spPr>
          <a:xfrm>
            <a:off x="2976161" y="4815205"/>
            <a:ext cx="884382" cy="884382"/>
          </a:xfrm>
          <a:prstGeom prst="rect">
            <a:avLst/>
          </a:prstGeom>
        </p:spPr>
      </p:pic>
      <p:pic>
        <p:nvPicPr>
          <p:cNvPr id="13" name="Picture 12"/>
          <p:cNvPicPr>
            <a:picLocks noChangeAspect="1"/>
          </p:cNvPicPr>
          <p:nvPr/>
        </p:nvPicPr>
        <p:blipFill>
          <a:blip r:embed="rId8"/>
          <a:stretch>
            <a:fillRect/>
          </a:stretch>
        </p:blipFill>
        <p:spPr>
          <a:xfrm>
            <a:off x="4020822" y="1830019"/>
            <a:ext cx="1057178" cy="1057178"/>
          </a:xfrm>
          <a:prstGeom prst="rect">
            <a:avLst/>
          </a:prstGeom>
        </p:spPr>
      </p:pic>
      <p:pic>
        <p:nvPicPr>
          <p:cNvPr id="14" name="Picture 13"/>
          <p:cNvPicPr>
            <a:picLocks noChangeAspect="1"/>
          </p:cNvPicPr>
          <p:nvPr/>
        </p:nvPicPr>
        <p:blipFill>
          <a:blip r:embed="rId9"/>
          <a:stretch>
            <a:fillRect/>
          </a:stretch>
        </p:blipFill>
        <p:spPr>
          <a:xfrm flipH="1">
            <a:off x="8844420" y="4449017"/>
            <a:ext cx="1458778" cy="1458778"/>
          </a:xfrm>
          <a:prstGeom prst="rect">
            <a:avLst/>
          </a:prstGeom>
        </p:spPr>
      </p:pic>
      <p:pic>
        <p:nvPicPr>
          <p:cNvPr id="16" name="Picture 2" descr="Image result for Androi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03444" y="3209757"/>
            <a:ext cx="1274556" cy="152861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6"/>
          <p:cNvSpPr/>
          <p:nvPr/>
        </p:nvSpPr>
        <p:spPr>
          <a:xfrm>
            <a:off x="7523844" y="2400195"/>
            <a:ext cx="4099930" cy="1957143"/>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C00000"/>
                </a:solidFill>
                <a:latin typeface="Cambria" charset="0"/>
                <a:ea typeface="Cambria" charset="0"/>
                <a:cs typeface="Cambria" charset="0"/>
              </a:rPr>
              <a:t>It is estimated that there are 350 malicious </a:t>
            </a:r>
            <a:r>
              <a:rPr lang="en-US" altLang="zh-CN" sz="2800" dirty="0" smtClean="0">
                <a:solidFill>
                  <a:srgbClr val="C00000"/>
                </a:solidFill>
                <a:latin typeface="Cambria" charset="0"/>
                <a:ea typeface="Cambria" charset="0"/>
                <a:cs typeface="Cambria" charset="0"/>
              </a:rPr>
              <a:t>apps </a:t>
            </a:r>
            <a:r>
              <a:rPr lang="en-US" altLang="zh-CN" sz="2800" dirty="0">
                <a:solidFill>
                  <a:srgbClr val="C00000"/>
                </a:solidFill>
                <a:latin typeface="Cambria" charset="0"/>
                <a:ea typeface="Cambria" charset="0"/>
                <a:cs typeface="Cambria" charset="0"/>
              </a:rPr>
              <a:t>out in the market every hour.</a:t>
            </a:r>
            <a:endParaRPr lang="zh-CN" altLang="en-US" sz="2800" dirty="0">
              <a:solidFill>
                <a:srgbClr val="C00000"/>
              </a:solidFill>
              <a:latin typeface="Cambria" charset="0"/>
              <a:ea typeface="Cambria" charset="0"/>
              <a:cs typeface="Cambria" charset="0"/>
            </a:endParaRPr>
          </a:p>
        </p:txBody>
      </p:sp>
    </p:spTree>
    <p:extLst>
      <p:ext uri="{BB962C8B-B14F-4D97-AF65-F5344CB8AC3E}">
        <p14:creationId xmlns:p14="http://schemas.microsoft.com/office/powerpoint/2010/main" val="43412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C00000"/>
                </a:solidFill>
              </a:rPr>
              <a:t>T</a:t>
            </a:r>
            <a:r>
              <a:rPr lang="en-US" dirty="0"/>
              <a:t>ask </a:t>
            </a:r>
            <a:r>
              <a:rPr lang="en-US" dirty="0">
                <a:solidFill>
                  <a:srgbClr val="C00000"/>
                </a:solidFill>
              </a:rPr>
              <a:t>I</a:t>
            </a:r>
            <a:r>
              <a:rPr lang="en-US" dirty="0"/>
              <a:t>nterference </a:t>
            </a:r>
            <a:r>
              <a:rPr lang="en-US" dirty="0" smtClean="0">
                <a:solidFill>
                  <a:srgbClr val="C00000"/>
                </a:solidFill>
              </a:rPr>
              <a:t>C</a:t>
            </a:r>
            <a:r>
              <a:rPr lang="en-US" dirty="0" smtClean="0"/>
              <a:t>hec</a:t>
            </a:r>
            <a:r>
              <a:rPr lang="en-US" dirty="0" smtClean="0">
                <a:solidFill>
                  <a:srgbClr val="C00000"/>
                </a:solidFill>
              </a:rPr>
              <a:t>k</a:t>
            </a:r>
            <a:r>
              <a:rPr lang="en-US" dirty="0" smtClean="0"/>
              <a:t>ing System</a:t>
            </a:r>
            <a:endParaRPr lang="en-US" dirty="0"/>
          </a:p>
        </p:txBody>
      </p:sp>
      <p:sp>
        <p:nvSpPr>
          <p:cNvPr id="4" name="Rounded Rectangle 4">
            <a:extLst>
              <a:ext uri="{FF2B5EF4-FFF2-40B4-BE49-F238E27FC236}">
                <a16:creationId xmlns="" xmlns:a16="http://schemas.microsoft.com/office/drawing/2014/main" id="{D6523EF2-E0E7-4060-BC0E-6469DA381754}"/>
              </a:ext>
            </a:extLst>
          </p:cNvPr>
          <p:cNvSpPr/>
          <p:nvPr/>
        </p:nvSpPr>
        <p:spPr>
          <a:xfrm>
            <a:off x="2748378" y="2388794"/>
            <a:ext cx="6049102" cy="3184599"/>
          </a:xfrm>
          <a:prstGeom prst="roundRect">
            <a:avLst>
              <a:gd name="adj" fmla="val 10621"/>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Bookman Old Style" charset="0"/>
              <a:ea typeface="Bookman Old Style" charset="0"/>
              <a:cs typeface="Bookman Old Style" charset="0"/>
            </a:endParaRPr>
          </a:p>
        </p:txBody>
      </p:sp>
      <p:pic>
        <p:nvPicPr>
          <p:cNvPr id="5" name="Picture 5">
            <a:extLst>
              <a:ext uri="{FF2B5EF4-FFF2-40B4-BE49-F238E27FC236}">
                <a16:creationId xmlns="" xmlns:a16="http://schemas.microsoft.com/office/drawing/2014/main" id="{7E8B92EC-3CB0-43FE-8F11-E7180C03FC4E}"/>
              </a:ext>
            </a:extLst>
          </p:cNvPr>
          <p:cNvPicPr>
            <a:picLocks noChangeAspect="1"/>
          </p:cNvPicPr>
          <p:nvPr/>
        </p:nvPicPr>
        <p:blipFill>
          <a:blip r:embed="rId3"/>
          <a:stretch>
            <a:fillRect/>
          </a:stretch>
        </p:blipFill>
        <p:spPr>
          <a:xfrm>
            <a:off x="6400143" y="2297837"/>
            <a:ext cx="1089439" cy="1110233"/>
          </a:xfrm>
          <a:prstGeom prst="rect">
            <a:avLst/>
          </a:prstGeom>
        </p:spPr>
      </p:pic>
      <p:cxnSp>
        <p:nvCxnSpPr>
          <p:cNvPr id="6" name="Straight Arrow Connector 6">
            <a:extLst>
              <a:ext uri="{FF2B5EF4-FFF2-40B4-BE49-F238E27FC236}">
                <a16:creationId xmlns="" xmlns:a16="http://schemas.microsoft.com/office/drawing/2014/main" id="{C048DF99-096A-4222-B66C-6919AED34082}"/>
              </a:ext>
            </a:extLst>
          </p:cNvPr>
          <p:cNvCxnSpPr>
            <a:stCxn id="8" idx="3"/>
          </p:cNvCxnSpPr>
          <p:nvPr/>
        </p:nvCxnSpPr>
        <p:spPr>
          <a:xfrm flipV="1">
            <a:off x="1989329" y="3516184"/>
            <a:ext cx="772043" cy="994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Rounded Rectangle 2">
            <a:extLst>
              <a:ext uri="{FF2B5EF4-FFF2-40B4-BE49-F238E27FC236}">
                <a16:creationId xmlns="" xmlns:a16="http://schemas.microsoft.com/office/drawing/2014/main" id="{2EC040FF-CE50-4521-96A7-1FF2BF47C450}"/>
              </a:ext>
            </a:extLst>
          </p:cNvPr>
          <p:cNvSpPr/>
          <p:nvPr/>
        </p:nvSpPr>
        <p:spPr>
          <a:xfrm>
            <a:off x="1236335" y="3227760"/>
            <a:ext cx="881163" cy="5967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Bookman Old Style" charset="0"/>
                <a:ea typeface="Bookman Old Style" charset="0"/>
                <a:cs typeface="Bookman Old Style" charset="0"/>
              </a:rPr>
              <a:t>App</a:t>
            </a:r>
            <a:r>
              <a:rPr lang="en-US" altLang="zh-CN" sz="1600" baseline="-25000" dirty="0">
                <a:solidFill>
                  <a:schemeClr val="tx1"/>
                </a:solidFill>
                <a:latin typeface="Bookman Old Style" charset="0"/>
                <a:ea typeface="Bookman Old Style" charset="0"/>
                <a:cs typeface="Bookman Old Style" charset="0"/>
              </a:rPr>
              <a:t>2</a:t>
            </a:r>
            <a:endParaRPr lang="en-US" sz="1600" dirty="0">
              <a:solidFill>
                <a:schemeClr val="tx1"/>
              </a:solidFill>
              <a:latin typeface="Bookman Old Style" charset="0"/>
              <a:ea typeface="Bookman Old Style" charset="0"/>
              <a:cs typeface="Bookman Old Style" charset="0"/>
            </a:endParaRPr>
          </a:p>
        </p:txBody>
      </p:sp>
      <p:cxnSp>
        <p:nvCxnSpPr>
          <p:cNvPr id="8" name="Straight Arrow Connector 7">
            <a:extLst>
              <a:ext uri="{FF2B5EF4-FFF2-40B4-BE49-F238E27FC236}">
                <a16:creationId xmlns="" xmlns:a16="http://schemas.microsoft.com/office/drawing/2014/main" id="{90D087A5-E9E5-40AD-9693-9E538CBB9D1A}"/>
              </a:ext>
            </a:extLst>
          </p:cNvPr>
          <p:cNvCxnSpPr/>
          <p:nvPr/>
        </p:nvCxnSpPr>
        <p:spPr>
          <a:xfrm flipV="1">
            <a:off x="1989329" y="2863826"/>
            <a:ext cx="772043" cy="994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 xmlns:a16="http://schemas.microsoft.com/office/drawing/2014/main" id="{FA5076E2-EE02-4CBB-9EE6-1CA9ADC22097}"/>
              </a:ext>
            </a:extLst>
          </p:cNvPr>
          <p:cNvSpPr/>
          <p:nvPr/>
        </p:nvSpPr>
        <p:spPr>
          <a:xfrm>
            <a:off x="9487695" y="3785034"/>
            <a:ext cx="1396536" cy="338554"/>
          </a:xfrm>
          <a:prstGeom prst="rect">
            <a:avLst/>
          </a:prstGeom>
        </p:spPr>
        <p:txBody>
          <a:bodyPr wrap="none" anchor="ctr">
            <a:spAutoFit/>
          </a:bodyPr>
          <a:lstStyle/>
          <a:p>
            <a:pPr algn="ctr"/>
            <a:r>
              <a:rPr lang="en-US" altLang="zh-CN" sz="1600" dirty="0">
                <a:latin typeface="Bookman Old Style" charset="0"/>
                <a:ea typeface="Bookman Old Style" charset="0"/>
                <a:cs typeface="Bookman Old Style" charset="0"/>
              </a:rPr>
              <a:t>Suspicious?</a:t>
            </a:r>
            <a:endParaRPr lang="en-US" sz="1600" dirty="0">
              <a:latin typeface="Bookman Old Style" charset="0"/>
              <a:ea typeface="Bookman Old Style" charset="0"/>
              <a:cs typeface="Bookman Old Style" charset="0"/>
            </a:endParaRPr>
          </a:p>
        </p:txBody>
      </p:sp>
      <p:sp>
        <p:nvSpPr>
          <p:cNvPr id="10" name="Oval 9">
            <a:extLst>
              <a:ext uri="{FF2B5EF4-FFF2-40B4-BE49-F238E27FC236}">
                <a16:creationId xmlns="" xmlns:a16="http://schemas.microsoft.com/office/drawing/2014/main" id="{11A26C62-4294-42E7-A0BE-023F8C86C8B5}"/>
              </a:ext>
            </a:extLst>
          </p:cNvPr>
          <p:cNvSpPr/>
          <p:nvPr/>
        </p:nvSpPr>
        <p:spPr>
          <a:xfrm>
            <a:off x="9257030" y="3571482"/>
            <a:ext cx="2002643" cy="81922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1">
            <a:extLst>
              <a:ext uri="{FF2B5EF4-FFF2-40B4-BE49-F238E27FC236}">
                <a16:creationId xmlns="" xmlns:a16="http://schemas.microsoft.com/office/drawing/2014/main" id="{746E563E-1657-4BB7-83BE-B50DAAC3C247}"/>
              </a:ext>
            </a:extLst>
          </p:cNvPr>
          <p:cNvSpPr/>
          <p:nvPr/>
        </p:nvSpPr>
        <p:spPr>
          <a:xfrm>
            <a:off x="5065988" y="2534830"/>
            <a:ext cx="1133645" cy="523220"/>
          </a:xfrm>
          <a:prstGeom prst="rect">
            <a:avLst/>
          </a:prstGeom>
        </p:spPr>
        <p:txBody>
          <a:bodyPr wrap="none">
            <a:spAutoFit/>
          </a:bodyPr>
          <a:lstStyle/>
          <a:p>
            <a:pPr algn="ctr"/>
            <a:r>
              <a:rPr lang="en-US" altLang="zh-CN" sz="2800" b="1" dirty="0">
                <a:solidFill>
                  <a:srgbClr val="C00000"/>
                </a:solidFill>
                <a:latin typeface="Bookman Old Style" charset="0"/>
                <a:ea typeface="Bookman Old Style" charset="0"/>
                <a:cs typeface="Bookman Old Style" charset="0"/>
              </a:rPr>
              <a:t>TICK</a:t>
            </a:r>
            <a:endParaRPr lang="en-US" sz="2800" b="1" dirty="0">
              <a:solidFill>
                <a:srgbClr val="C00000"/>
              </a:solidFill>
              <a:latin typeface="Bookman Old Style" charset="0"/>
              <a:ea typeface="Bookman Old Style" charset="0"/>
              <a:cs typeface="Bookman Old Style" charset="0"/>
            </a:endParaRPr>
          </a:p>
        </p:txBody>
      </p:sp>
      <p:sp>
        <p:nvSpPr>
          <p:cNvPr id="12" name="Rectangle 12">
            <a:extLst>
              <a:ext uri="{FF2B5EF4-FFF2-40B4-BE49-F238E27FC236}">
                <a16:creationId xmlns="" xmlns:a16="http://schemas.microsoft.com/office/drawing/2014/main" id="{44084775-85A0-41BD-B92B-8FAAAA47C186}"/>
              </a:ext>
            </a:extLst>
          </p:cNvPr>
          <p:cNvSpPr/>
          <p:nvPr/>
        </p:nvSpPr>
        <p:spPr>
          <a:xfrm>
            <a:off x="2938192" y="3395193"/>
            <a:ext cx="2494109" cy="338554"/>
          </a:xfrm>
          <a:prstGeom prst="rect">
            <a:avLst/>
          </a:prstGeom>
          <a:ln w="19050">
            <a:solidFill>
              <a:schemeClr val="tx1"/>
            </a:solidFill>
          </a:ln>
        </p:spPr>
        <p:txBody>
          <a:bodyPr wrap="square" anchor="ctr">
            <a:spAutoFit/>
          </a:bodyPr>
          <a:lstStyle/>
          <a:p>
            <a:r>
              <a:rPr lang="en-US" altLang="zh-CN" sz="1600" dirty="0">
                <a:latin typeface="Bookman Old Style" charset="0"/>
                <a:ea typeface="Bookman Old Style" charset="0"/>
                <a:cs typeface="Bookman Old Style" charset="0"/>
              </a:rPr>
              <a:t>1.Pre-processing</a:t>
            </a:r>
            <a:endParaRPr lang="en-US" sz="1600" dirty="0">
              <a:latin typeface="Bookman Old Style" charset="0"/>
              <a:ea typeface="Bookman Old Style" charset="0"/>
              <a:cs typeface="Bookman Old Style" charset="0"/>
            </a:endParaRPr>
          </a:p>
        </p:txBody>
      </p:sp>
      <p:cxnSp>
        <p:nvCxnSpPr>
          <p:cNvPr id="13" name="Straight Arrow Connector 16">
            <a:extLst>
              <a:ext uri="{FF2B5EF4-FFF2-40B4-BE49-F238E27FC236}">
                <a16:creationId xmlns="" xmlns:a16="http://schemas.microsoft.com/office/drawing/2014/main" id="{846863DA-09D8-4699-AD46-06DB26155B6E}"/>
              </a:ext>
            </a:extLst>
          </p:cNvPr>
          <p:cNvCxnSpPr/>
          <p:nvPr/>
        </p:nvCxnSpPr>
        <p:spPr>
          <a:xfrm flipV="1">
            <a:off x="1976334" y="5174520"/>
            <a:ext cx="772042" cy="994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ounded Rectangle 15">
            <a:extLst>
              <a:ext uri="{FF2B5EF4-FFF2-40B4-BE49-F238E27FC236}">
                <a16:creationId xmlns="" xmlns:a16="http://schemas.microsoft.com/office/drawing/2014/main" id="{1F441AAC-01C7-4462-9D65-C4C21576FDC1}"/>
              </a:ext>
            </a:extLst>
          </p:cNvPr>
          <p:cNvSpPr/>
          <p:nvPr/>
        </p:nvSpPr>
        <p:spPr>
          <a:xfrm>
            <a:off x="1239361" y="4886096"/>
            <a:ext cx="881163" cy="5967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Bookman Old Style" charset="0"/>
                <a:ea typeface="Bookman Old Style" charset="0"/>
                <a:cs typeface="Bookman Old Style" charset="0"/>
              </a:rPr>
              <a:t>App</a:t>
            </a:r>
            <a:r>
              <a:rPr lang="en-US" altLang="zh-CN" sz="1600" baseline="-25000" dirty="0">
                <a:solidFill>
                  <a:schemeClr val="tx1"/>
                </a:solidFill>
                <a:latin typeface="Bookman Old Style" charset="0"/>
                <a:ea typeface="Bookman Old Style" charset="0"/>
                <a:cs typeface="Bookman Old Style" charset="0"/>
              </a:rPr>
              <a:t>i</a:t>
            </a:r>
            <a:endParaRPr lang="en-US" sz="1600" dirty="0">
              <a:solidFill>
                <a:schemeClr val="tx1"/>
              </a:solidFill>
              <a:latin typeface="Bookman Old Style" charset="0"/>
              <a:ea typeface="Bookman Old Style" charset="0"/>
              <a:cs typeface="Bookman Old Style" charset="0"/>
            </a:endParaRPr>
          </a:p>
        </p:txBody>
      </p:sp>
      <p:sp>
        <p:nvSpPr>
          <p:cNvPr id="15" name="Rectangle 17">
            <a:extLst>
              <a:ext uri="{FF2B5EF4-FFF2-40B4-BE49-F238E27FC236}">
                <a16:creationId xmlns="" xmlns:a16="http://schemas.microsoft.com/office/drawing/2014/main" id="{E544DF09-7A3D-43E7-A801-FB34893A4FE7}"/>
              </a:ext>
            </a:extLst>
          </p:cNvPr>
          <p:cNvSpPr/>
          <p:nvPr/>
        </p:nvSpPr>
        <p:spPr>
          <a:xfrm rot="16200000">
            <a:off x="1913861" y="4141718"/>
            <a:ext cx="752245" cy="427088"/>
          </a:xfrm>
          <a:prstGeom prst="rect">
            <a:avLst/>
          </a:prstGeom>
        </p:spPr>
        <p:txBody>
          <a:bodyPr wrap="square">
            <a:spAutoFit/>
          </a:bodyPr>
          <a:lstStyle/>
          <a:p>
            <a:pPr algn="ctr"/>
            <a:r>
              <a:rPr lang="en-US" altLang="zh-CN" sz="1600" b="1">
                <a:latin typeface="Bookman Old Style" charset="0"/>
                <a:ea typeface="Bookman Old Style" charset="0"/>
                <a:cs typeface="Bookman Old Style" charset="0"/>
              </a:rPr>
              <a:t>…</a:t>
            </a:r>
            <a:endParaRPr lang="en-US" sz="1600" b="1" dirty="0">
              <a:latin typeface="Bookman Old Style" charset="0"/>
              <a:ea typeface="Bookman Old Style" charset="0"/>
              <a:cs typeface="Bookman Old Style" charset="0"/>
            </a:endParaRPr>
          </a:p>
        </p:txBody>
      </p:sp>
      <p:sp>
        <p:nvSpPr>
          <p:cNvPr id="16" name="Rectangle 18">
            <a:extLst>
              <a:ext uri="{FF2B5EF4-FFF2-40B4-BE49-F238E27FC236}">
                <a16:creationId xmlns="" xmlns:a16="http://schemas.microsoft.com/office/drawing/2014/main" id="{492E14C5-1E5C-41AE-BA6A-7DAED2FC47CC}"/>
              </a:ext>
            </a:extLst>
          </p:cNvPr>
          <p:cNvSpPr/>
          <p:nvPr/>
        </p:nvSpPr>
        <p:spPr>
          <a:xfrm>
            <a:off x="5632811" y="3408070"/>
            <a:ext cx="2932545" cy="338554"/>
          </a:xfrm>
          <a:prstGeom prst="rect">
            <a:avLst/>
          </a:prstGeom>
          <a:ln w="19050">
            <a:solidFill>
              <a:schemeClr val="tx1"/>
            </a:solidFill>
          </a:ln>
        </p:spPr>
        <p:txBody>
          <a:bodyPr wrap="square" anchor="ctr">
            <a:spAutoFit/>
          </a:bodyPr>
          <a:lstStyle/>
          <a:p>
            <a:pPr algn="ctr"/>
            <a:r>
              <a:rPr lang="en-US" sz="1600" dirty="0">
                <a:latin typeface="Bookman Old Style" charset="0"/>
                <a:ea typeface="Bookman Old Style" charset="0"/>
                <a:cs typeface="Bookman Old Style" charset="0"/>
              </a:rPr>
              <a:t>2.Interference checking</a:t>
            </a:r>
          </a:p>
        </p:txBody>
      </p:sp>
      <p:sp>
        <p:nvSpPr>
          <p:cNvPr id="17" name="TextBox 21">
            <a:extLst>
              <a:ext uri="{FF2B5EF4-FFF2-40B4-BE49-F238E27FC236}">
                <a16:creationId xmlns="" xmlns:a16="http://schemas.microsoft.com/office/drawing/2014/main" id="{39C1B8E3-6C50-4DD3-95D3-5756C78354EC}"/>
              </a:ext>
            </a:extLst>
          </p:cNvPr>
          <p:cNvSpPr txBox="1"/>
          <p:nvPr/>
        </p:nvSpPr>
        <p:spPr>
          <a:xfrm>
            <a:off x="5653981" y="4077638"/>
            <a:ext cx="2339087" cy="307777"/>
          </a:xfrm>
          <a:prstGeom prst="rect">
            <a:avLst/>
          </a:prstGeom>
          <a:noFill/>
        </p:spPr>
        <p:txBody>
          <a:bodyPr wrap="square" rtlCol="0" anchor="ctr">
            <a:spAutoFit/>
          </a:bodyPr>
          <a:lstStyle/>
          <a:p>
            <a:pPr algn="ctr"/>
            <a:r>
              <a:rPr lang="en-US" sz="1400" dirty="0">
                <a:latin typeface="Bookman Old Style" charset="0"/>
                <a:ea typeface="Bookman Old Style" charset="0"/>
                <a:cs typeface="Bookman Old Style" charset="0"/>
              </a:rPr>
              <a:t>Task Interference Table</a:t>
            </a:r>
          </a:p>
        </p:txBody>
      </p:sp>
      <p:pic>
        <p:nvPicPr>
          <p:cNvPr id="18" name="Picture 22">
            <a:extLst>
              <a:ext uri="{FF2B5EF4-FFF2-40B4-BE49-F238E27FC236}">
                <a16:creationId xmlns="" xmlns:a16="http://schemas.microsoft.com/office/drawing/2014/main" id="{726385D7-F2D6-4077-A149-4529508317A7}"/>
              </a:ext>
            </a:extLst>
          </p:cNvPr>
          <p:cNvPicPr>
            <a:picLocks noChangeAspect="1"/>
          </p:cNvPicPr>
          <p:nvPr/>
        </p:nvPicPr>
        <p:blipFill>
          <a:blip r:embed="rId4"/>
          <a:stretch>
            <a:fillRect/>
          </a:stretch>
        </p:blipFill>
        <p:spPr>
          <a:xfrm>
            <a:off x="5677150" y="4452526"/>
            <a:ext cx="2888206" cy="853885"/>
          </a:xfrm>
          <a:prstGeom prst="rect">
            <a:avLst/>
          </a:prstGeom>
        </p:spPr>
      </p:pic>
      <p:cxnSp>
        <p:nvCxnSpPr>
          <p:cNvPr id="19" name="Straight Arrow Connector 27">
            <a:extLst>
              <a:ext uri="{FF2B5EF4-FFF2-40B4-BE49-F238E27FC236}">
                <a16:creationId xmlns="" xmlns:a16="http://schemas.microsoft.com/office/drawing/2014/main" id="{2EADE134-AA3D-4490-B343-45C47297C529}"/>
              </a:ext>
            </a:extLst>
          </p:cNvPr>
          <p:cNvCxnSpPr>
            <a:cxnSpLocks/>
            <a:stCxn id="6" idx="3"/>
            <a:endCxn id="12" idx="2"/>
          </p:cNvCxnSpPr>
          <p:nvPr/>
        </p:nvCxnSpPr>
        <p:spPr>
          <a:xfrm flipV="1">
            <a:off x="8797480" y="3981093"/>
            <a:ext cx="459550"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28">
            <a:extLst>
              <a:ext uri="{FF2B5EF4-FFF2-40B4-BE49-F238E27FC236}">
                <a16:creationId xmlns="" xmlns:a16="http://schemas.microsoft.com/office/drawing/2014/main" id="{02B666C1-8F82-40AB-BCC0-3FBB8F01C1B2}"/>
              </a:ext>
            </a:extLst>
          </p:cNvPr>
          <p:cNvSpPr/>
          <p:nvPr/>
        </p:nvSpPr>
        <p:spPr>
          <a:xfrm>
            <a:off x="2627189" y="4090574"/>
            <a:ext cx="2839096" cy="264688"/>
          </a:xfrm>
          <a:prstGeom prst="rect">
            <a:avLst/>
          </a:prstGeom>
        </p:spPr>
        <p:txBody>
          <a:bodyPr wrap="square" anchor="ctr">
            <a:spAutoFit/>
          </a:bodyPr>
          <a:lstStyle/>
          <a:p>
            <a:pPr algn="ctr">
              <a:lnSpc>
                <a:spcPct val="80000"/>
              </a:lnSpc>
            </a:pPr>
            <a:r>
              <a:rPr lang="en-US" sz="1400" dirty="0">
                <a:latin typeface="Bookman Old Style" charset="0"/>
                <a:ea typeface="Bookman Old Style" charset="0"/>
                <a:cs typeface="Bookman Old Style" charset="0"/>
              </a:rPr>
              <a:t>Protected App Signatures</a:t>
            </a:r>
          </a:p>
        </p:txBody>
      </p:sp>
      <p:sp>
        <p:nvSpPr>
          <p:cNvPr id="21" name="Rounded Rectangle 1">
            <a:extLst>
              <a:ext uri="{FF2B5EF4-FFF2-40B4-BE49-F238E27FC236}">
                <a16:creationId xmlns="" xmlns:a16="http://schemas.microsoft.com/office/drawing/2014/main" id="{EC552CF4-A81B-46DB-9270-99D79BFDD3FD}"/>
              </a:ext>
            </a:extLst>
          </p:cNvPr>
          <p:cNvSpPr/>
          <p:nvPr/>
        </p:nvSpPr>
        <p:spPr>
          <a:xfrm>
            <a:off x="1236335" y="2521256"/>
            <a:ext cx="881163" cy="5967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Bookman Old Style" charset="0"/>
                <a:ea typeface="Bookman Old Style" charset="0"/>
                <a:cs typeface="Bookman Old Style" charset="0"/>
              </a:rPr>
              <a:t>App</a:t>
            </a:r>
            <a:r>
              <a:rPr lang="en-US" altLang="zh-CN" sz="1600" baseline="-25000" dirty="0">
                <a:solidFill>
                  <a:schemeClr val="tx1"/>
                </a:solidFill>
                <a:latin typeface="Bookman Old Style" charset="0"/>
                <a:ea typeface="Bookman Old Style" charset="0"/>
                <a:cs typeface="Bookman Old Style" charset="0"/>
              </a:rPr>
              <a:t>1</a:t>
            </a:r>
            <a:endParaRPr lang="en-US" sz="1600" dirty="0">
              <a:solidFill>
                <a:schemeClr val="tx1"/>
              </a:solidFill>
              <a:latin typeface="Bookman Old Style" charset="0"/>
              <a:ea typeface="Bookman Old Style" charset="0"/>
              <a:cs typeface="Bookman Old Style" charset="0"/>
            </a:endParaRPr>
          </a:p>
        </p:txBody>
      </p:sp>
      <p:pic>
        <p:nvPicPr>
          <p:cNvPr id="22" name="Picture 34">
            <a:extLst>
              <a:ext uri="{FF2B5EF4-FFF2-40B4-BE49-F238E27FC236}">
                <a16:creationId xmlns="" xmlns:a16="http://schemas.microsoft.com/office/drawing/2014/main" id="{F1F7ACC6-A5CA-4A96-9C40-1E2F39649939}"/>
              </a:ext>
            </a:extLst>
          </p:cNvPr>
          <p:cNvPicPr>
            <a:picLocks noChangeAspect="1"/>
          </p:cNvPicPr>
          <p:nvPr/>
        </p:nvPicPr>
        <p:blipFill>
          <a:blip r:embed="rId5"/>
          <a:stretch>
            <a:fillRect/>
          </a:stretch>
        </p:blipFill>
        <p:spPr>
          <a:xfrm>
            <a:off x="2915385" y="4449827"/>
            <a:ext cx="2516916" cy="856584"/>
          </a:xfrm>
          <a:prstGeom prst="rect">
            <a:avLst/>
          </a:prstGeom>
        </p:spPr>
      </p:pic>
      <p:sp>
        <p:nvSpPr>
          <p:cNvPr id="23" name="Rectangle 17">
            <a:extLst>
              <a:ext uri="{FF2B5EF4-FFF2-40B4-BE49-F238E27FC236}">
                <a16:creationId xmlns="" xmlns:a16="http://schemas.microsoft.com/office/drawing/2014/main" id="{12727E72-8C50-4C4D-ADCC-7A6376C6F18E}"/>
              </a:ext>
            </a:extLst>
          </p:cNvPr>
          <p:cNvSpPr/>
          <p:nvPr/>
        </p:nvSpPr>
        <p:spPr>
          <a:xfrm rot="16200000">
            <a:off x="1913862" y="4141718"/>
            <a:ext cx="752245" cy="427088"/>
          </a:xfrm>
          <a:prstGeom prst="rect">
            <a:avLst/>
          </a:prstGeom>
        </p:spPr>
        <p:txBody>
          <a:bodyPr wrap="square">
            <a:spAutoFit/>
          </a:bodyPr>
          <a:lstStyle/>
          <a:p>
            <a:pPr algn="ctr"/>
            <a:r>
              <a:rPr lang="en-US" altLang="zh-CN" sz="1600" b="1" dirty="0">
                <a:latin typeface="Bookman Old Style" charset="0"/>
                <a:ea typeface="Bookman Old Style" charset="0"/>
                <a:cs typeface="Bookman Old Style" charset="0"/>
              </a:rPr>
              <a:t>…</a:t>
            </a:r>
            <a:endParaRPr lang="en-US" sz="1600" b="1" dirty="0">
              <a:latin typeface="Bookman Old Style" charset="0"/>
              <a:ea typeface="Bookman Old Style" charset="0"/>
              <a:cs typeface="Bookman Old Style" charset="0"/>
            </a:endParaRPr>
          </a:p>
        </p:txBody>
      </p:sp>
    </p:spTree>
    <p:extLst>
      <p:ext uri="{BB962C8B-B14F-4D97-AF65-F5344CB8AC3E}">
        <p14:creationId xmlns:p14="http://schemas.microsoft.com/office/powerpoint/2010/main" val="78979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fade">
                                      <p:cBhvr>
                                        <p:cTn id="71" dur="500"/>
                                        <p:tgtEl>
                                          <p:spTgt spid="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fade">
                                      <p:cBhvr>
                                        <p:cTn id="7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p:bldP spid="10" grpId="0" animBg="1"/>
      <p:bldP spid="11" grpId="0"/>
      <p:bldP spid="12" grpId="0" animBg="1"/>
      <p:bldP spid="14" grpId="0" animBg="1"/>
      <p:bldP spid="15" grpId="0"/>
      <p:bldP spid="16" grpId="0" animBg="1"/>
      <p:bldP spid="17" grpId="0"/>
      <p:bldP spid="20" grpId="0"/>
      <p:bldP spid="21" grpId="0" animBg="1"/>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9188FAF-DE61-4925-9C60-F04AC69A1EBF}"/>
              </a:ext>
            </a:extLst>
          </p:cNvPr>
          <p:cNvSpPr>
            <a:spLocks noGrp="1"/>
          </p:cNvSpPr>
          <p:nvPr>
            <p:ph type="body" idx="1"/>
          </p:nvPr>
        </p:nvSpPr>
        <p:spPr>
          <a:xfrm>
            <a:off x="932333" y="1646160"/>
            <a:ext cx="10552096" cy="4463159"/>
          </a:xfrm>
        </p:spPr>
        <p:txBody>
          <a:bodyPr/>
          <a:lstStyle/>
          <a:p>
            <a:pPr marL="342900" indent="-342900">
              <a:buFont typeface="Arial" panose="020B0604020202020204" pitchFamily="34" charset="0"/>
              <a:buChar char="•"/>
            </a:pPr>
            <a:r>
              <a:rPr lang="en-US" altLang="zh-CN" sz="2800" dirty="0">
                <a:solidFill>
                  <a:schemeClr val="tx1"/>
                </a:solidFill>
              </a:rPr>
              <a:t>The Android Task Mechanism </a:t>
            </a:r>
            <a:r>
              <a:rPr lang="en-US" altLang="zh-CN" sz="2800" dirty="0" smtClean="0">
                <a:solidFill>
                  <a:schemeClr val="tx1"/>
                </a:solidFill>
              </a:rPr>
              <a:t>relaxes Android isolation</a:t>
            </a:r>
            <a:r>
              <a:rPr lang="en-US" altLang="zh-CN" sz="2800" dirty="0" smtClean="0"/>
              <a:t>, giving more privilege to apps in the same task, </a:t>
            </a:r>
            <a:endParaRPr lang="en-US" altLang="zh-CN" dirty="0">
              <a:solidFill>
                <a:schemeClr val="tx1"/>
              </a:solidFill>
            </a:endParaRPr>
          </a:p>
          <a:p>
            <a:pPr marL="342900" indent="-342900">
              <a:buFont typeface="Arial" panose="020B0604020202020204" pitchFamily="34" charset="0"/>
              <a:buChar char="•"/>
            </a:pPr>
            <a:r>
              <a:rPr lang="en-US" altLang="zh-CN" sz="2800" dirty="0">
                <a:solidFill>
                  <a:schemeClr val="tx1"/>
                </a:solidFill>
              </a:rPr>
              <a:t>We conducted </a:t>
            </a:r>
            <a:r>
              <a:rPr lang="en-US" altLang="zh-CN" sz="2800" dirty="0" smtClean="0"/>
              <a:t>comprehensive </a:t>
            </a:r>
            <a:r>
              <a:rPr lang="en-US" altLang="zh-CN" sz="2800" dirty="0" smtClean="0">
                <a:solidFill>
                  <a:schemeClr val="tx1"/>
                </a:solidFill>
              </a:rPr>
              <a:t>study </a:t>
            </a:r>
            <a:r>
              <a:rPr lang="en-US" altLang="zh-CN" sz="2800" dirty="0">
                <a:solidFill>
                  <a:schemeClr val="tx1"/>
                </a:solidFill>
              </a:rPr>
              <a:t>of </a:t>
            </a:r>
            <a:r>
              <a:rPr lang="en-US" altLang="zh-CN" sz="2800" dirty="0" smtClean="0">
                <a:solidFill>
                  <a:schemeClr val="tx1"/>
                </a:solidFill>
              </a:rPr>
              <a:t>the Android </a:t>
            </a:r>
            <a:r>
              <a:rPr lang="en-US" altLang="zh-CN" sz="2800" dirty="0">
                <a:solidFill>
                  <a:schemeClr val="tx1"/>
                </a:solidFill>
              </a:rPr>
              <a:t>task mechanism and corresponding privilege leakage APIs. </a:t>
            </a:r>
            <a:endParaRPr lang="en-US" altLang="zh-CN" sz="2800" dirty="0" smtClean="0">
              <a:solidFill>
                <a:schemeClr val="tx1"/>
              </a:solidFill>
            </a:endParaRPr>
          </a:p>
          <a:p>
            <a:pPr marL="863615" lvl="1" indent="-457200">
              <a:buSzPct val="80000"/>
              <a:buFont typeface="Wingdings" charset="2"/>
              <a:buChar char="§"/>
            </a:pPr>
            <a:r>
              <a:rPr lang="en-US" altLang="zh-CN" sz="2400" dirty="0">
                <a:latin typeface="Cambria" charset="0"/>
                <a:ea typeface="Cambria" charset="0"/>
                <a:cs typeface="Cambria" charset="0"/>
              </a:rPr>
              <a:t>Identified novel </a:t>
            </a:r>
            <a:r>
              <a:rPr lang="en-US" altLang="zh-CN" sz="2400" dirty="0" err="1">
                <a:latin typeface="Cambria" charset="0"/>
                <a:ea typeface="Cambria" charset="0"/>
                <a:cs typeface="Cambria" charset="0"/>
              </a:rPr>
              <a:t>PoC</a:t>
            </a:r>
            <a:r>
              <a:rPr lang="en-US" altLang="zh-CN" sz="2400" dirty="0">
                <a:latin typeface="Cambria" charset="0"/>
                <a:ea typeface="Cambria" charset="0"/>
                <a:cs typeface="Cambria" charset="0"/>
              </a:rPr>
              <a:t> attacks to actively compromise user’s privacy through task mechanism.</a:t>
            </a:r>
          </a:p>
          <a:p>
            <a:pPr marL="342900" indent="-342900">
              <a:buFont typeface="Arial" panose="020B0604020202020204" pitchFamily="34" charset="0"/>
              <a:buChar char="•"/>
            </a:pPr>
            <a:r>
              <a:rPr lang="en-US" altLang="zh-CN" sz="2800" dirty="0" smtClean="0">
                <a:solidFill>
                  <a:schemeClr val="tx1"/>
                </a:solidFill>
              </a:rPr>
              <a:t>We developed a task interference detection tool to detect potential task interferences. </a:t>
            </a:r>
          </a:p>
          <a:p>
            <a:pPr marL="342900" indent="-342900">
              <a:buFont typeface="Arial" panose="020B0604020202020204" pitchFamily="34" charset="0"/>
              <a:buChar char="•"/>
            </a:pPr>
            <a:endParaRPr lang="en-US" altLang="zh-CN" dirty="0"/>
          </a:p>
        </p:txBody>
      </p:sp>
      <p:sp>
        <p:nvSpPr>
          <p:cNvPr id="3" name="标题 2">
            <a:extLst>
              <a:ext uri="{FF2B5EF4-FFF2-40B4-BE49-F238E27FC236}">
                <a16:creationId xmlns="" xmlns:a16="http://schemas.microsoft.com/office/drawing/2014/main" id="{4AB97089-51C3-4275-8E2C-04A737F045C1}"/>
              </a:ext>
            </a:extLst>
          </p:cNvPr>
          <p:cNvSpPr>
            <a:spLocks noGrp="1"/>
          </p:cNvSpPr>
          <p:nvPr>
            <p:ph type="title"/>
          </p:nvPr>
        </p:nvSpPr>
        <p:spPr/>
        <p:txBody>
          <a:bodyPr/>
          <a:lstStyle/>
          <a:p>
            <a:r>
              <a:rPr lang="en-US" altLang="zh-CN" dirty="0">
                <a:solidFill>
                  <a:srgbClr val="0070C0"/>
                </a:solidFill>
              </a:rPr>
              <a:t>Conclusion</a:t>
            </a:r>
            <a:endParaRPr lang="zh-CN" altLang="en-US" dirty="0">
              <a:solidFill>
                <a:srgbClr val="0070C0"/>
              </a:solidFill>
            </a:endParaRPr>
          </a:p>
        </p:txBody>
      </p:sp>
    </p:spTree>
    <p:extLst>
      <p:ext uri="{BB962C8B-B14F-4D97-AF65-F5344CB8AC3E}">
        <p14:creationId xmlns:p14="http://schemas.microsoft.com/office/powerpoint/2010/main" val="34788540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2214044" y="2345765"/>
            <a:ext cx="7754713" cy="1311836"/>
          </a:xfrm>
          <a:prstGeom prst="rect">
            <a:avLst/>
          </a:prstGeom>
          <a:noFill/>
          <a:ln>
            <a:noFill/>
          </a:ln>
        </p:spPr>
        <p:txBody>
          <a:bodyPr lIns="91425" tIns="45700" rIns="91425" bIns="45700" anchor="b" anchorCtr="0">
            <a:noAutofit/>
          </a:bodyPr>
          <a:lstStyle/>
          <a:p>
            <a:pPr>
              <a:buSzPct val="25000"/>
            </a:pPr>
            <a:r>
              <a:rPr lang="en-US" dirty="0"/>
              <a:t>Thank </a:t>
            </a:r>
            <a:r>
              <a:rPr lang="en-US" dirty="0" smtClean="0"/>
              <a:t>You!</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7988" y="570156"/>
            <a:ext cx="10895639" cy="1054250"/>
          </a:xfrm>
        </p:spPr>
        <p:txBody>
          <a:bodyPr/>
          <a:lstStyle/>
          <a:p>
            <a:r>
              <a:rPr lang="en-US" altLang="zh-CN" dirty="0">
                <a:solidFill>
                  <a:srgbClr val="0070C0"/>
                </a:solidFill>
              </a:rPr>
              <a:t>Android has Become Our Personal Manager</a:t>
            </a:r>
            <a:endParaRPr lang="zh-CN" altLang="en-US" dirty="0">
              <a:solidFill>
                <a:srgbClr val="0070C0"/>
              </a:solidFill>
            </a:endParaRPr>
          </a:p>
        </p:txBody>
      </p:sp>
      <p:pic>
        <p:nvPicPr>
          <p:cNvPr id="1026" name="Picture 2" descr="Image result for Andro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259" y="1619058"/>
            <a:ext cx="3020667" cy="36227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creen Clipping"/>
          <p:cNvPicPr>
            <a:picLocks noChangeAspect="1"/>
          </p:cNvPicPr>
          <p:nvPr/>
        </p:nvPicPr>
        <p:blipFill>
          <a:blip r:embed="rId4"/>
          <a:stretch>
            <a:fillRect/>
          </a:stretch>
        </p:blipFill>
        <p:spPr>
          <a:xfrm>
            <a:off x="4855204" y="1748918"/>
            <a:ext cx="1435427" cy="1125064"/>
          </a:xfrm>
          <a:prstGeom prst="rect">
            <a:avLst/>
          </a:prstGeom>
        </p:spPr>
      </p:pic>
      <p:pic>
        <p:nvPicPr>
          <p:cNvPr id="1028" name="Picture 4" descr="Image result for android banking app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0055" y="1679593"/>
            <a:ext cx="1194389" cy="11943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ndroid wallet app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3868" y="1466422"/>
            <a:ext cx="1690056" cy="16900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google map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9802" y="3481788"/>
            <a:ext cx="1717099" cy="171709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facebook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4778" y="3778858"/>
            <a:ext cx="1248160" cy="1248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573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8A400D33-32CB-4E6C-AE93-CAE1B3713C83}"/>
              </a:ext>
            </a:extLst>
          </p:cNvPr>
          <p:cNvSpPr>
            <a:spLocks noGrp="1"/>
          </p:cNvSpPr>
          <p:nvPr>
            <p:ph type="body" idx="1"/>
          </p:nvPr>
        </p:nvSpPr>
        <p:spPr>
          <a:xfrm>
            <a:off x="917989" y="1513114"/>
            <a:ext cx="9543182" cy="3973291"/>
          </a:xfrm>
        </p:spPr>
        <p:txBody>
          <a:bodyPr/>
          <a:lstStyle/>
          <a:p>
            <a:pPr marL="342913" indent="-342913">
              <a:buFont typeface="Arial" panose="020B0604020202020204" pitchFamily="34" charset="0"/>
              <a:buChar char="•"/>
            </a:pPr>
            <a:r>
              <a:rPr lang="en-US" altLang="zh-CN" dirty="0"/>
              <a:t>Android adopts an isolation-based security mechanism.</a:t>
            </a:r>
          </a:p>
          <a:p>
            <a:endParaRPr lang="zh-CN" altLang="en-US" dirty="0"/>
          </a:p>
        </p:txBody>
      </p:sp>
      <p:sp>
        <p:nvSpPr>
          <p:cNvPr id="3" name="标题 2">
            <a:extLst>
              <a:ext uri="{FF2B5EF4-FFF2-40B4-BE49-F238E27FC236}">
                <a16:creationId xmlns="" xmlns:a16="http://schemas.microsoft.com/office/drawing/2014/main" id="{8452ACB8-6F38-4CA5-BF5D-1BDA353C7939}"/>
              </a:ext>
            </a:extLst>
          </p:cNvPr>
          <p:cNvSpPr>
            <a:spLocks noGrp="1"/>
          </p:cNvSpPr>
          <p:nvPr>
            <p:ph type="title"/>
          </p:nvPr>
        </p:nvSpPr>
        <p:spPr/>
        <p:txBody>
          <a:bodyPr/>
          <a:lstStyle/>
          <a:p>
            <a:r>
              <a:rPr lang="en-US" altLang="zh-CN" dirty="0">
                <a:solidFill>
                  <a:srgbClr val="0070C0"/>
                </a:solidFill>
              </a:rPr>
              <a:t>Android App Isolation</a:t>
            </a:r>
            <a:endParaRPr lang="zh-CN" altLang="en-US" dirty="0">
              <a:solidFill>
                <a:srgbClr val="0070C0"/>
              </a:solidFill>
            </a:endParaRPr>
          </a:p>
        </p:txBody>
      </p:sp>
      <p:sp>
        <p:nvSpPr>
          <p:cNvPr id="4" name="Shape 108">
            <a:extLst>
              <a:ext uri="{FF2B5EF4-FFF2-40B4-BE49-F238E27FC236}">
                <a16:creationId xmlns="" xmlns:a16="http://schemas.microsoft.com/office/drawing/2014/main" id="{16ECEF21-2B5F-41D7-95D4-3EFF0FA170B4}"/>
              </a:ext>
            </a:extLst>
          </p:cNvPr>
          <p:cNvSpPr/>
          <p:nvPr/>
        </p:nvSpPr>
        <p:spPr>
          <a:xfrm>
            <a:off x="3132078" y="2322444"/>
            <a:ext cx="2556785" cy="4405734"/>
          </a:xfrm>
          <a:prstGeom prst="roundRect">
            <a:avLst>
              <a:gd name="adj" fmla="val 16667"/>
            </a:avLst>
          </a:prstGeom>
          <a:solidFill>
            <a:srgbClr val="DEE2D3"/>
          </a:solidFill>
          <a:ln w="19050" cap="flat" cmpd="sng">
            <a:solidFill>
              <a:srgbClr val="4C1E13"/>
            </a:solidFill>
            <a:prstDash val="solid"/>
            <a:round/>
            <a:headEnd type="none" w="med" len="med"/>
            <a:tailEnd type="none" w="med" len="med"/>
          </a:ln>
        </p:spPr>
        <p:txBody>
          <a:bodyPr lIns="91425" tIns="45700" rIns="91425" bIns="45700" anchor="ctr" anchorCtr="0">
            <a:noAutofit/>
          </a:bodyPr>
          <a:lstStyle/>
          <a:p>
            <a:pPr algn="ctr">
              <a:buSzPct val="25000"/>
            </a:pPr>
            <a:r>
              <a:rPr lang="en-US" sz="1800" dirty="0">
                <a:solidFill>
                  <a:schemeClr val="dk1"/>
                </a:solidFill>
                <a:latin typeface="Book Antiqua"/>
                <a:ea typeface="Book Antiqua"/>
                <a:cs typeface="Book Antiqua"/>
                <a:sym typeface="Book Antiqua"/>
              </a:rPr>
              <a:t>Application A</a:t>
            </a:r>
          </a:p>
          <a:p>
            <a:pPr algn="ctr"/>
            <a:endParaRPr sz="1800" dirty="0">
              <a:solidFill>
                <a:schemeClr val="dk1"/>
              </a:solidFill>
              <a:latin typeface="Book Antiqua"/>
              <a:ea typeface="Book Antiqua"/>
              <a:cs typeface="Book Antiqua"/>
              <a:sym typeface="Book Antiqua"/>
            </a:endParaRPr>
          </a:p>
          <a:p>
            <a:pPr algn="ctr"/>
            <a:endParaRPr sz="1800" dirty="0">
              <a:solidFill>
                <a:schemeClr val="dk1"/>
              </a:solidFill>
              <a:latin typeface="Book Antiqua"/>
              <a:ea typeface="Book Antiqua"/>
              <a:cs typeface="Book Antiqua"/>
              <a:sym typeface="Book Antiqua"/>
            </a:endParaRPr>
          </a:p>
          <a:p>
            <a:pPr algn="ctr"/>
            <a:endParaRPr sz="1800" dirty="0">
              <a:solidFill>
                <a:schemeClr val="dk1"/>
              </a:solidFill>
              <a:latin typeface="Book Antiqua"/>
              <a:ea typeface="Book Antiqua"/>
              <a:cs typeface="Book Antiqua"/>
              <a:sym typeface="Book Antiqua"/>
            </a:endParaRPr>
          </a:p>
          <a:p>
            <a:pPr algn="ctr"/>
            <a:endParaRPr lang="en-US" sz="1800" dirty="0">
              <a:solidFill>
                <a:schemeClr val="dk1"/>
              </a:solidFill>
              <a:latin typeface="Book Antiqua"/>
              <a:ea typeface="Book Antiqua"/>
              <a:cs typeface="Book Antiqua"/>
              <a:sym typeface="Book Antiqua"/>
            </a:endParaRPr>
          </a:p>
          <a:p>
            <a:pPr algn="ctr"/>
            <a:endParaRPr lang="en-US" sz="1800" dirty="0">
              <a:solidFill>
                <a:schemeClr val="dk1"/>
              </a:solidFill>
              <a:latin typeface="Book Antiqua"/>
              <a:ea typeface="Book Antiqua"/>
              <a:cs typeface="Book Antiqua"/>
              <a:sym typeface="Book Antiqua"/>
            </a:endParaRPr>
          </a:p>
          <a:p>
            <a:pPr algn="ctr"/>
            <a:endParaRPr lang="en-US" sz="1800" dirty="0">
              <a:solidFill>
                <a:schemeClr val="dk1"/>
              </a:solidFill>
              <a:latin typeface="Book Antiqua"/>
              <a:ea typeface="Book Antiqua"/>
              <a:cs typeface="Book Antiqua"/>
              <a:sym typeface="Book Antiqua"/>
            </a:endParaRPr>
          </a:p>
          <a:p>
            <a:pPr algn="ctr"/>
            <a:endParaRPr lang="en-US" sz="1800" dirty="0">
              <a:solidFill>
                <a:schemeClr val="dk1"/>
              </a:solidFill>
              <a:latin typeface="Book Antiqua"/>
              <a:ea typeface="Book Antiqua"/>
              <a:cs typeface="Book Antiqua"/>
              <a:sym typeface="Book Antiqua"/>
            </a:endParaRPr>
          </a:p>
          <a:p>
            <a:pPr algn="ctr"/>
            <a:endParaRPr lang="en-US" sz="1800" dirty="0">
              <a:solidFill>
                <a:schemeClr val="dk1"/>
              </a:solidFill>
              <a:latin typeface="Book Antiqua"/>
              <a:ea typeface="Book Antiqua"/>
              <a:cs typeface="Book Antiqua"/>
              <a:sym typeface="Book Antiqua"/>
            </a:endParaRPr>
          </a:p>
          <a:p>
            <a:pPr algn="ctr"/>
            <a:endParaRPr sz="1800" dirty="0">
              <a:solidFill>
                <a:schemeClr val="dk1"/>
              </a:solidFill>
              <a:latin typeface="Book Antiqua"/>
              <a:ea typeface="Book Antiqua"/>
              <a:cs typeface="Book Antiqua"/>
              <a:sym typeface="Book Antiqua"/>
            </a:endParaRPr>
          </a:p>
          <a:p>
            <a:pPr algn="ctr"/>
            <a:endParaRPr sz="1800" dirty="0">
              <a:solidFill>
                <a:schemeClr val="dk1"/>
              </a:solidFill>
              <a:latin typeface="Book Antiqua"/>
              <a:ea typeface="Book Antiqua"/>
              <a:cs typeface="Book Antiqua"/>
              <a:sym typeface="Book Antiqua"/>
            </a:endParaRPr>
          </a:p>
          <a:p>
            <a:pPr algn="ctr"/>
            <a:endParaRPr sz="1800" dirty="0">
              <a:solidFill>
                <a:schemeClr val="dk1"/>
              </a:solidFill>
              <a:latin typeface="Book Antiqua"/>
              <a:ea typeface="Book Antiqua"/>
              <a:cs typeface="Book Antiqua"/>
              <a:sym typeface="Book Antiqua"/>
            </a:endParaRPr>
          </a:p>
          <a:p>
            <a:pPr algn="ctr"/>
            <a:endParaRPr sz="1800" dirty="0">
              <a:solidFill>
                <a:schemeClr val="dk1"/>
              </a:solidFill>
              <a:latin typeface="Book Antiqua"/>
              <a:ea typeface="Book Antiqua"/>
              <a:cs typeface="Book Antiqua"/>
              <a:sym typeface="Book Antiqua"/>
            </a:endParaRPr>
          </a:p>
          <a:p>
            <a:pPr algn="ctr"/>
            <a:endParaRPr sz="1800" dirty="0">
              <a:solidFill>
                <a:schemeClr val="dk1"/>
              </a:solidFill>
              <a:latin typeface="Book Antiqua"/>
              <a:ea typeface="Book Antiqua"/>
              <a:cs typeface="Book Antiqua"/>
              <a:sym typeface="Book Antiqua"/>
            </a:endParaRPr>
          </a:p>
          <a:p>
            <a:pPr algn="ctr"/>
            <a:endParaRPr sz="1800" dirty="0">
              <a:solidFill>
                <a:schemeClr val="dk1"/>
              </a:solidFill>
              <a:latin typeface="Book Antiqua"/>
              <a:ea typeface="Book Antiqua"/>
              <a:cs typeface="Book Antiqua"/>
              <a:sym typeface="Book Antiqua"/>
            </a:endParaRPr>
          </a:p>
          <a:p>
            <a:pPr algn="ctr"/>
            <a:endParaRPr sz="1800" dirty="0">
              <a:solidFill>
                <a:schemeClr val="dk1"/>
              </a:solidFill>
              <a:latin typeface="Book Antiqua"/>
              <a:ea typeface="Book Antiqua"/>
              <a:cs typeface="Book Antiqua"/>
              <a:sym typeface="Book Antiqua"/>
            </a:endParaRPr>
          </a:p>
        </p:txBody>
      </p:sp>
      <p:sp>
        <p:nvSpPr>
          <p:cNvPr id="5" name="Shape 109">
            <a:extLst>
              <a:ext uri="{FF2B5EF4-FFF2-40B4-BE49-F238E27FC236}">
                <a16:creationId xmlns="" xmlns:a16="http://schemas.microsoft.com/office/drawing/2014/main" id="{B6F5DD12-50C1-4A36-BDED-4FA4E4785CC8}"/>
              </a:ext>
            </a:extLst>
          </p:cNvPr>
          <p:cNvSpPr/>
          <p:nvPr/>
        </p:nvSpPr>
        <p:spPr>
          <a:xfrm>
            <a:off x="3416017" y="2943327"/>
            <a:ext cx="1786855" cy="805343"/>
          </a:xfrm>
          <a:prstGeom prst="rect">
            <a:avLst/>
          </a:prstGeom>
          <a:solidFill>
            <a:schemeClr val="accent1"/>
          </a:solidFill>
          <a:ln w="19050" cap="flat" cmpd="sng">
            <a:solidFill>
              <a:srgbClr val="4C1E13"/>
            </a:solidFill>
            <a:prstDash val="solid"/>
            <a:round/>
            <a:headEnd type="none" w="med" len="med"/>
            <a:tailEnd type="none" w="med" len="med"/>
          </a:ln>
        </p:spPr>
        <p:txBody>
          <a:bodyPr lIns="91425" tIns="45700" rIns="91425" bIns="45700" anchor="ctr" anchorCtr="0">
            <a:noAutofit/>
          </a:bodyPr>
          <a:lstStyle/>
          <a:p>
            <a:pPr algn="ctr">
              <a:buSzPct val="25000"/>
            </a:pPr>
            <a:r>
              <a:rPr lang="en-US" sz="1800" dirty="0">
                <a:solidFill>
                  <a:schemeClr val="lt1"/>
                </a:solidFill>
                <a:latin typeface="Book Antiqua"/>
                <a:ea typeface="Book Antiqua"/>
                <a:cs typeface="Book Antiqua"/>
                <a:sym typeface="Book Antiqua"/>
              </a:rPr>
              <a:t>Content Provider</a:t>
            </a:r>
          </a:p>
        </p:txBody>
      </p:sp>
      <p:sp>
        <p:nvSpPr>
          <p:cNvPr id="6" name="Shape 110">
            <a:extLst>
              <a:ext uri="{FF2B5EF4-FFF2-40B4-BE49-F238E27FC236}">
                <a16:creationId xmlns="" xmlns:a16="http://schemas.microsoft.com/office/drawing/2014/main" id="{F27ED1BC-79D9-48AA-9F54-C30E29329392}"/>
              </a:ext>
            </a:extLst>
          </p:cNvPr>
          <p:cNvSpPr/>
          <p:nvPr/>
        </p:nvSpPr>
        <p:spPr>
          <a:xfrm>
            <a:off x="3416017" y="4288956"/>
            <a:ext cx="1786855" cy="805343"/>
          </a:xfrm>
          <a:prstGeom prst="rect">
            <a:avLst/>
          </a:prstGeom>
          <a:solidFill>
            <a:srgbClr val="0070C0"/>
          </a:solidFill>
          <a:ln w="19050" cap="flat" cmpd="sng">
            <a:solidFill>
              <a:srgbClr val="4C1E13"/>
            </a:solidFill>
            <a:prstDash val="solid"/>
            <a:round/>
            <a:headEnd type="none" w="med" len="med"/>
            <a:tailEnd type="none" w="med" len="med"/>
          </a:ln>
        </p:spPr>
        <p:txBody>
          <a:bodyPr lIns="91425" tIns="45700" rIns="91425" bIns="45700" anchor="ctr" anchorCtr="0">
            <a:noAutofit/>
          </a:bodyPr>
          <a:lstStyle/>
          <a:p>
            <a:pPr algn="ctr">
              <a:buSzPct val="25000"/>
            </a:pPr>
            <a:r>
              <a:rPr lang="en-US" sz="1800" dirty="0">
                <a:solidFill>
                  <a:schemeClr val="lt1"/>
                </a:solidFill>
                <a:latin typeface="Book Antiqua"/>
                <a:ea typeface="Book Antiqua"/>
                <a:cs typeface="Book Antiqua"/>
                <a:sym typeface="Book Antiqua"/>
              </a:rPr>
              <a:t>Resources</a:t>
            </a:r>
          </a:p>
        </p:txBody>
      </p:sp>
      <p:cxnSp>
        <p:nvCxnSpPr>
          <p:cNvPr id="8" name="Shape 112">
            <a:extLst>
              <a:ext uri="{FF2B5EF4-FFF2-40B4-BE49-F238E27FC236}">
                <a16:creationId xmlns="" xmlns:a16="http://schemas.microsoft.com/office/drawing/2014/main" id="{86D771EE-686E-4AAA-B72A-A9BBC6F667A0}"/>
              </a:ext>
            </a:extLst>
          </p:cNvPr>
          <p:cNvCxnSpPr>
            <a:cxnSpLocks/>
          </p:cNvCxnSpPr>
          <p:nvPr/>
        </p:nvCxnSpPr>
        <p:spPr>
          <a:xfrm rot="10800000">
            <a:off x="5239162" y="3204534"/>
            <a:ext cx="2027400" cy="0"/>
          </a:xfrm>
          <a:prstGeom prst="straightConnector1">
            <a:avLst/>
          </a:prstGeom>
          <a:noFill/>
          <a:ln w="12700" cap="flat" cmpd="sng">
            <a:solidFill>
              <a:srgbClr val="0070C0"/>
            </a:solidFill>
            <a:prstDash val="solid"/>
            <a:round/>
            <a:headEnd type="none" w="med" len="med"/>
            <a:tailEnd type="stealth" w="lg" len="lg"/>
          </a:ln>
        </p:spPr>
      </p:cxnSp>
      <p:cxnSp>
        <p:nvCxnSpPr>
          <p:cNvPr id="9" name="Shape 113">
            <a:extLst>
              <a:ext uri="{FF2B5EF4-FFF2-40B4-BE49-F238E27FC236}">
                <a16:creationId xmlns="" xmlns:a16="http://schemas.microsoft.com/office/drawing/2014/main" id="{814507DB-0DF2-428E-986E-E432FEF1E620}"/>
              </a:ext>
            </a:extLst>
          </p:cNvPr>
          <p:cNvCxnSpPr/>
          <p:nvPr/>
        </p:nvCxnSpPr>
        <p:spPr>
          <a:xfrm flipH="1">
            <a:off x="3960823" y="3749267"/>
            <a:ext cx="0" cy="580237"/>
          </a:xfrm>
          <a:prstGeom prst="straightConnector1">
            <a:avLst/>
          </a:prstGeom>
          <a:noFill/>
          <a:ln w="12700" cap="flat" cmpd="sng">
            <a:solidFill>
              <a:srgbClr val="0070C0"/>
            </a:solidFill>
            <a:prstDash val="solid"/>
            <a:round/>
            <a:headEnd type="none" w="med" len="med"/>
            <a:tailEnd type="stealth" w="lg" len="lg"/>
          </a:ln>
        </p:spPr>
      </p:cxnSp>
      <p:cxnSp>
        <p:nvCxnSpPr>
          <p:cNvPr id="10" name="Shape 114">
            <a:extLst>
              <a:ext uri="{FF2B5EF4-FFF2-40B4-BE49-F238E27FC236}">
                <a16:creationId xmlns="" xmlns:a16="http://schemas.microsoft.com/office/drawing/2014/main" id="{9ED7DD42-D5DD-4125-A6EA-3798B662C6C8}"/>
              </a:ext>
            </a:extLst>
          </p:cNvPr>
          <p:cNvCxnSpPr/>
          <p:nvPr/>
        </p:nvCxnSpPr>
        <p:spPr>
          <a:xfrm rot="10800000">
            <a:off x="4525606" y="3708719"/>
            <a:ext cx="8388" cy="580237"/>
          </a:xfrm>
          <a:prstGeom prst="straightConnector1">
            <a:avLst/>
          </a:prstGeom>
          <a:noFill/>
          <a:ln w="12700" cap="flat" cmpd="sng">
            <a:solidFill>
              <a:srgbClr val="0070C0"/>
            </a:solidFill>
            <a:prstDash val="solid"/>
            <a:round/>
            <a:headEnd type="none" w="med" len="med"/>
            <a:tailEnd type="stealth" w="lg" len="lg"/>
          </a:ln>
        </p:spPr>
      </p:cxnSp>
      <p:cxnSp>
        <p:nvCxnSpPr>
          <p:cNvPr id="11" name="Shape 115">
            <a:extLst>
              <a:ext uri="{FF2B5EF4-FFF2-40B4-BE49-F238E27FC236}">
                <a16:creationId xmlns="" xmlns:a16="http://schemas.microsoft.com/office/drawing/2014/main" id="{27FBBDA9-6A62-46A1-9F00-E0AA7249D100}"/>
              </a:ext>
            </a:extLst>
          </p:cNvPr>
          <p:cNvCxnSpPr/>
          <p:nvPr/>
        </p:nvCxnSpPr>
        <p:spPr>
          <a:xfrm>
            <a:off x="5239225" y="3561765"/>
            <a:ext cx="2027338" cy="0"/>
          </a:xfrm>
          <a:prstGeom prst="straightConnector1">
            <a:avLst/>
          </a:prstGeom>
          <a:noFill/>
          <a:ln w="12700" cap="flat" cmpd="sng">
            <a:solidFill>
              <a:srgbClr val="0070C0"/>
            </a:solidFill>
            <a:prstDash val="solid"/>
            <a:round/>
            <a:headEnd type="none" w="med" len="med"/>
            <a:tailEnd type="stealth" w="lg" len="lg"/>
          </a:ln>
        </p:spPr>
      </p:cxnSp>
      <p:sp>
        <p:nvSpPr>
          <p:cNvPr id="12" name="Shape 108">
            <a:extLst>
              <a:ext uri="{FF2B5EF4-FFF2-40B4-BE49-F238E27FC236}">
                <a16:creationId xmlns="" xmlns:a16="http://schemas.microsoft.com/office/drawing/2014/main" id="{121ABE0D-1603-4497-A5E5-A0B1EE7D8EDD}"/>
              </a:ext>
            </a:extLst>
          </p:cNvPr>
          <p:cNvSpPr/>
          <p:nvPr/>
        </p:nvSpPr>
        <p:spPr>
          <a:xfrm>
            <a:off x="7267687" y="2198266"/>
            <a:ext cx="2792661" cy="4529912"/>
          </a:xfrm>
          <a:prstGeom prst="roundRect">
            <a:avLst>
              <a:gd name="adj" fmla="val 16667"/>
            </a:avLst>
          </a:prstGeom>
          <a:solidFill>
            <a:srgbClr val="DEE2D3"/>
          </a:solidFill>
          <a:ln w="19050" cap="flat" cmpd="sng">
            <a:solidFill>
              <a:srgbClr val="4C1E13"/>
            </a:solidFill>
            <a:prstDash val="solid"/>
            <a:round/>
            <a:headEnd type="none" w="med" len="med"/>
            <a:tailEnd type="none" w="med" len="med"/>
          </a:ln>
        </p:spPr>
        <p:txBody>
          <a:bodyPr lIns="91425" tIns="45700" rIns="91425" bIns="45700" anchor="ctr" anchorCtr="0">
            <a:noAutofit/>
          </a:bodyPr>
          <a:lstStyle/>
          <a:p>
            <a:pPr algn="ctr">
              <a:buSzPct val="25000"/>
            </a:pPr>
            <a:r>
              <a:rPr lang="en-US" sz="1800" dirty="0">
                <a:solidFill>
                  <a:schemeClr val="dk1"/>
                </a:solidFill>
                <a:latin typeface="Book Antiqua"/>
                <a:ea typeface="Book Antiqua"/>
                <a:cs typeface="Book Antiqua"/>
                <a:sym typeface="Book Antiqua"/>
              </a:rPr>
              <a:t>Application B</a:t>
            </a:r>
          </a:p>
          <a:p>
            <a:pPr algn="ctr"/>
            <a:endParaRPr sz="1800" dirty="0">
              <a:solidFill>
                <a:schemeClr val="dk1"/>
              </a:solidFill>
              <a:latin typeface="Book Antiqua"/>
              <a:ea typeface="Book Antiqua"/>
              <a:cs typeface="Book Antiqua"/>
              <a:sym typeface="Book Antiqua"/>
            </a:endParaRPr>
          </a:p>
          <a:p>
            <a:pPr algn="ctr"/>
            <a:endParaRPr sz="1800" dirty="0">
              <a:solidFill>
                <a:schemeClr val="dk1"/>
              </a:solidFill>
              <a:latin typeface="Book Antiqua"/>
              <a:ea typeface="Book Antiqua"/>
              <a:cs typeface="Book Antiqua"/>
              <a:sym typeface="Book Antiqua"/>
            </a:endParaRPr>
          </a:p>
          <a:p>
            <a:pPr algn="ctr"/>
            <a:endParaRPr sz="1800" dirty="0">
              <a:solidFill>
                <a:schemeClr val="dk1"/>
              </a:solidFill>
              <a:latin typeface="Book Antiqua"/>
              <a:ea typeface="Book Antiqua"/>
              <a:cs typeface="Book Antiqua"/>
              <a:sym typeface="Book Antiqua"/>
            </a:endParaRPr>
          </a:p>
          <a:p>
            <a:pPr algn="ctr"/>
            <a:endParaRPr sz="1800" dirty="0">
              <a:solidFill>
                <a:schemeClr val="dk1"/>
              </a:solidFill>
              <a:latin typeface="Book Antiqua"/>
              <a:ea typeface="Book Antiqua"/>
              <a:cs typeface="Book Antiqua"/>
              <a:sym typeface="Book Antiqua"/>
            </a:endParaRPr>
          </a:p>
          <a:p>
            <a:pPr algn="ctr"/>
            <a:endParaRPr sz="1800" dirty="0">
              <a:solidFill>
                <a:schemeClr val="dk1"/>
              </a:solidFill>
              <a:latin typeface="Book Antiqua"/>
              <a:ea typeface="Book Antiqua"/>
              <a:cs typeface="Book Antiqua"/>
              <a:sym typeface="Book Antiqua"/>
            </a:endParaRPr>
          </a:p>
          <a:p>
            <a:pPr algn="ctr"/>
            <a:endParaRPr sz="1800" dirty="0">
              <a:solidFill>
                <a:schemeClr val="dk1"/>
              </a:solidFill>
              <a:latin typeface="Book Antiqua"/>
              <a:ea typeface="Book Antiqua"/>
              <a:cs typeface="Book Antiqua"/>
              <a:sym typeface="Book Antiqua"/>
            </a:endParaRPr>
          </a:p>
          <a:p>
            <a:pPr algn="ctr"/>
            <a:endParaRPr sz="1800" dirty="0">
              <a:solidFill>
                <a:schemeClr val="dk1"/>
              </a:solidFill>
              <a:latin typeface="Book Antiqua"/>
              <a:ea typeface="Book Antiqua"/>
              <a:cs typeface="Book Antiqua"/>
              <a:sym typeface="Book Antiqua"/>
            </a:endParaRPr>
          </a:p>
          <a:p>
            <a:pPr algn="ctr"/>
            <a:endParaRPr lang="en-US" sz="1800" dirty="0">
              <a:solidFill>
                <a:schemeClr val="dk1"/>
              </a:solidFill>
              <a:latin typeface="Book Antiqua"/>
              <a:ea typeface="Book Antiqua"/>
              <a:cs typeface="Book Antiqua"/>
              <a:sym typeface="Book Antiqua"/>
            </a:endParaRPr>
          </a:p>
          <a:p>
            <a:pPr algn="ctr"/>
            <a:endParaRPr lang="en-US" sz="1800" dirty="0">
              <a:solidFill>
                <a:schemeClr val="dk1"/>
              </a:solidFill>
              <a:latin typeface="Book Antiqua"/>
              <a:ea typeface="Book Antiqua"/>
              <a:cs typeface="Book Antiqua"/>
              <a:sym typeface="Book Antiqua"/>
            </a:endParaRPr>
          </a:p>
          <a:p>
            <a:pPr algn="ctr"/>
            <a:endParaRPr lang="en-US" sz="1800" dirty="0">
              <a:solidFill>
                <a:schemeClr val="dk1"/>
              </a:solidFill>
              <a:latin typeface="Book Antiqua"/>
              <a:ea typeface="Book Antiqua"/>
              <a:cs typeface="Book Antiqua"/>
              <a:sym typeface="Book Antiqua"/>
            </a:endParaRPr>
          </a:p>
          <a:p>
            <a:pPr algn="ctr"/>
            <a:endParaRPr lang="en-US" sz="1800" dirty="0">
              <a:solidFill>
                <a:schemeClr val="dk1"/>
              </a:solidFill>
              <a:latin typeface="Book Antiqua"/>
              <a:ea typeface="Book Antiqua"/>
              <a:cs typeface="Book Antiqua"/>
              <a:sym typeface="Book Antiqua"/>
            </a:endParaRPr>
          </a:p>
          <a:p>
            <a:pPr algn="ctr"/>
            <a:endParaRPr lang="en-US" sz="1800" dirty="0">
              <a:solidFill>
                <a:schemeClr val="dk1"/>
              </a:solidFill>
              <a:latin typeface="Book Antiqua"/>
              <a:ea typeface="Book Antiqua"/>
              <a:cs typeface="Book Antiqua"/>
              <a:sym typeface="Book Antiqua"/>
            </a:endParaRPr>
          </a:p>
          <a:p>
            <a:pPr algn="ctr"/>
            <a:endParaRPr sz="1800" dirty="0">
              <a:solidFill>
                <a:schemeClr val="dk1"/>
              </a:solidFill>
              <a:latin typeface="Book Antiqua"/>
              <a:ea typeface="Book Antiqua"/>
              <a:cs typeface="Book Antiqua"/>
              <a:sym typeface="Book Antiqua"/>
            </a:endParaRPr>
          </a:p>
          <a:p>
            <a:pPr algn="ctr"/>
            <a:endParaRPr sz="1800" dirty="0">
              <a:solidFill>
                <a:schemeClr val="dk1"/>
              </a:solidFill>
              <a:latin typeface="Book Antiqua"/>
              <a:ea typeface="Book Antiqua"/>
              <a:cs typeface="Book Antiqua"/>
              <a:sym typeface="Book Antiqua"/>
            </a:endParaRPr>
          </a:p>
          <a:p>
            <a:pPr algn="ctr"/>
            <a:endParaRPr sz="1800" dirty="0">
              <a:solidFill>
                <a:schemeClr val="dk1"/>
              </a:solidFill>
              <a:latin typeface="Book Antiqua"/>
              <a:ea typeface="Book Antiqua"/>
              <a:cs typeface="Book Antiqua"/>
              <a:sym typeface="Book Antiqua"/>
            </a:endParaRPr>
          </a:p>
        </p:txBody>
      </p:sp>
      <p:sp>
        <p:nvSpPr>
          <p:cNvPr id="13" name="Shape 110">
            <a:extLst>
              <a:ext uri="{FF2B5EF4-FFF2-40B4-BE49-F238E27FC236}">
                <a16:creationId xmlns="" xmlns:a16="http://schemas.microsoft.com/office/drawing/2014/main" id="{395C5811-E147-4ED7-882E-6882432071A6}"/>
              </a:ext>
            </a:extLst>
          </p:cNvPr>
          <p:cNvSpPr/>
          <p:nvPr/>
        </p:nvSpPr>
        <p:spPr>
          <a:xfrm>
            <a:off x="3416017" y="5497088"/>
            <a:ext cx="1786855" cy="805343"/>
          </a:xfrm>
          <a:prstGeom prst="rect">
            <a:avLst/>
          </a:prstGeom>
          <a:solidFill>
            <a:srgbClr val="0070C0"/>
          </a:solidFill>
          <a:ln w="19050" cap="flat" cmpd="sng">
            <a:solidFill>
              <a:srgbClr val="4C1E13"/>
            </a:solidFill>
            <a:prstDash val="solid"/>
            <a:round/>
            <a:headEnd type="none" w="med" len="med"/>
            <a:tailEnd type="none" w="med" len="med"/>
          </a:ln>
        </p:spPr>
        <p:txBody>
          <a:bodyPr lIns="91425" tIns="45700" rIns="91425" bIns="45700" anchor="ctr" anchorCtr="0">
            <a:noAutofit/>
          </a:bodyPr>
          <a:lstStyle/>
          <a:p>
            <a:pPr algn="ctr">
              <a:buSzPct val="25000"/>
            </a:pPr>
            <a:r>
              <a:rPr lang="en-US" sz="1800" dirty="0">
                <a:solidFill>
                  <a:schemeClr val="lt1"/>
                </a:solidFill>
                <a:latin typeface="Book Antiqua"/>
                <a:ea typeface="Book Antiqua"/>
                <a:cs typeface="Book Antiqua"/>
                <a:sym typeface="Book Antiqua"/>
              </a:rPr>
              <a:t>Permissions</a:t>
            </a:r>
          </a:p>
        </p:txBody>
      </p:sp>
      <p:sp>
        <p:nvSpPr>
          <p:cNvPr id="15" name="Shape 110">
            <a:extLst>
              <a:ext uri="{FF2B5EF4-FFF2-40B4-BE49-F238E27FC236}">
                <a16:creationId xmlns="" xmlns:a16="http://schemas.microsoft.com/office/drawing/2014/main" id="{C0D577F0-FA3E-454D-B018-0633FEEE20CA}"/>
              </a:ext>
            </a:extLst>
          </p:cNvPr>
          <p:cNvSpPr/>
          <p:nvPr/>
        </p:nvSpPr>
        <p:spPr>
          <a:xfrm>
            <a:off x="7779317" y="4230934"/>
            <a:ext cx="1786855" cy="805343"/>
          </a:xfrm>
          <a:prstGeom prst="rect">
            <a:avLst/>
          </a:prstGeom>
          <a:solidFill>
            <a:srgbClr val="0070C0"/>
          </a:solidFill>
          <a:ln w="19050" cap="flat" cmpd="sng">
            <a:solidFill>
              <a:srgbClr val="4C1E13"/>
            </a:solidFill>
            <a:prstDash val="solid"/>
            <a:round/>
            <a:headEnd type="none" w="med" len="med"/>
            <a:tailEnd type="none" w="med" len="med"/>
          </a:ln>
        </p:spPr>
        <p:txBody>
          <a:bodyPr lIns="91425" tIns="45700" rIns="91425" bIns="45700" anchor="ctr" anchorCtr="0">
            <a:noAutofit/>
          </a:bodyPr>
          <a:lstStyle/>
          <a:p>
            <a:pPr algn="ctr">
              <a:buSzPct val="25000"/>
            </a:pPr>
            <a:r>
              <a:rPr lang="en-US" sz="1800" dirty="0">
                <a:solidFill>
                  <a:schemeClr val="lt1"/>
                </a:solidFill>
                <a:latin typeface="Book Antiqua"/>
                <a:ea typeface="Book Antiqua"/>
                <a:cs typeface="Book Antiqua"/>
                <a:sym typeface="Book Antiqua"/>
              </a:rPr>
              <a:t>Resources</a:t>
            </a:r>
          </a:p>
        </p:txBody>
      </p:sp>
      <p:sp>
        <p:nvSpPr>
          <p:cNvPr id="16" name="Shape 110">
            <a:extLst>
              <a:ext uri="{FF2B5EF4-FFF2-40B4-BE49-F238E27FC236}">
                <a16:creationId xmlns="" xmlns:a16="http://schemas.microsoft.com/office/drawing/2014/main" id="{C6851F68-62AB-49C5-BB1B-B90BB4F4F076}"/>
              </a:ext>
            </a:extLst>
          </p:cNvPr>
          <p:cNvSpPr/>
          <p:nvPr/>
        </p:nvSpPr>
        <p:spPr>
          <a:xfrm>
            <a:off x="7779316" y="5512807"/>
            <a:ext cx="1786855" cy="805343"/>
          </a:xfrm>
          <a:prstGeom prst="rect">
            <a:avLst/>
          </a:prstGeom>
          <a:solidFill>
            <a:srgbClr val="0070C0"/>
          </a:solidFill>
          <a:ln w="19050" cap="flat" cmpd="sng">
            <a:solidFill>
              <a:srgbClr val="4C1E13"/>
            </a:solidFill>
            <a:prstDash val="solid"/>
            <a:round/>
            <a:headEnd type="none" w="med" len="med"/>
            <a:tailEnd type="none" w="med" len="med"/>
          </a:ln>
        </p:spPr>
        <p:txBody>
          <a:bodyPr lIns="91425" tIns="45700" rIns="91425" bIns="45700" anchor="ctr" anchorCtr="0">
            <a:noAutofit/>
          </a:bodyPr>
          <a:lstStyle/>
          <a:p>
            <a:pPr algn="ctr">
              <a:buSzPct val="25000"/>
            </a:pPr>
            <a:r>
              <a:rPr lang="en-US" sz="1800" dirty="0">
                <a:solidFill>
                  <a:schemeClr val="lt1"/>
                </a:solidFill>
                <a:latin typeface="Book Antiqua"/>
                <a:ea typeface="Book Antiqua"/>
                <a:cs typeface="Book Antiqua"/>
                <a:sym typeface="Book Antiqua"/>
              </a:rPr>
              <a:t>Permissions</a:t>
            </a:r>
          </a:p>
        </p:txBody>
      </p:sp>
      <p:cxnSp>
        <p:nvCxnSpPr>
          <p:cNvPr id="18" name="直接连接符 17">
            <a:extLst>
              <a:ext uri="{FF2B5EF4-FFF2-40B4-BE49-F238E27FC236}">
                <a16:creationId xmlns="" xmlns:a16="http://schemas.microsoft.com/office/drawing/2014/main" id="{87CE19F0-6A0D-44B7-9F56-22A7DFA6A0F7}"/>
              </a:ext>
            </a:extLst>
          </p:cNvPr>
          <p:cNvCxnSpPr/>
          <p:nvPr/>
        </p:nvCxnSpPr>
        <p:spPr>
          <a:xfrm>
            <a:off x="6444343" y="2013857"/>
            <a:ext cx="0" cy="3531615"/>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Rectangle: Rounded Corners 6"/>
          <p:cNvSpPr/>
          <p:nvPr/>
        </p:nvSpPr>
        <p:spPr>
          <a:xfrm>
            <a:off x="1371075" y="3577672"/>
            <a:ext cx="10146535" cy="15355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0000"/>
                </a:solidFill>
              </a:rPr>
              <a:t>Strong isolation may hinder benign apps from communicating and collaborating with one another effectively</a:t>
            </a:r>
            <a:endParaRPr lang="zh-CN" altLang="en-US" sz="2800" dirty="0">
              <a:solidFill>
                <a:srgbClr val="FF0000"/>
              </a:solidFill>
            </a:endParaRPr>
          </a:p>
        </p:txBody>
      </p:sp>
    </p:spTree>
    <p:extLst>
      <p:ext uri="{BB962C8B-B14F-4D97-AF65-F5344CB8AC3E}">
        <p14:creationId xmlns:p14="http://schemas.microsoft.com/office/powerpoint/2010/main" val="191584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2" grpId="0" animBg="1"/>
      <p:bldP spid="13" grpId="0" animBg="1"/>
      <p:bldP spid="15" grpId="0" animBg="1"/>
      <p:bldP spid="16"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solidFill>
                  <a:srgbClr val="0070C0"/>
                </a:solidFill>
              </a:rPr>
              <a:t>Control Conditions Results</a:t>
            </a:r>
            <a:endParaRPr lang="zh-CN" altLang="en-US" dirty="0">
              <a:solidFill>
                <a:srgbClr val="0070C0"/>
              </a:solidFill>
            </a:endParaRPr>
          </a:p>
        </p:txBody>
      </p:sp>
      <p:graphicFrame>
        <p:nvGraphicFramePr>
          <p:cNvPr id="4" name="Table 3"/>
          <p:cNvGraphicFramePr>
            <a:graphicFrameLocks noGrp="1"/>
          </p:cNvGraphicFramePr>
          <p:nvPr>
            <p:extLst/>
          </p:nvPr>
        </p:nvGraphicFramePr>
        <p:xfrm>
          <a:off x="442686" y="1854401"/>
          <a:ext cx="11292290" cy="3327932"/>
        </p:xfrm>
        <a:graphic>
          <a:graphicData uri="http://schemas.openxmlformats.org/drawingml/2006/table">
            <a:tbl>
              <a:tblPr firstRow="1" bandRow="1">
                <a:tableStyleId>{5C22544A-7EE6-4342-B048-85BDC9FD1C3A}</a:tableStyleId>
              </a:tblPr>
              <a:tblGrid>
                <a:gridCol w="1300138">
                  <a:extLst>
                    <a:ext uri="{9D8B030D-6E8A-4147-A177-3AD203B41FA5}">
                      <a16:colId xmlns="" xmlns:a16="http://schemas.microsoft.com/office/drawing/2014/main" val="3780837769"/>
                    </a:ext>
                  </a:extLst>
                </a:gridCol>
                <a:gridCol w="1420333">
                  <a:extLst>
                    <a:ext uri="{9D8B030D-6E8A-4147-A177-3AD203B41FA5}">
                      <a16:colId xmlns="" xmlns:a16="http://schemas.microsoft.com/office/drawing/2014/main" val="2160875238"/>
                    </a:ext>
                  </a:extLst>
                </a:gridCol>
                <a:gridCol w="1465769">
                  <a:extLst>
                    <a:ext uri="{9D8B030D-6E8A-4147-A177-3AD203B41FA5}">
                      <a16:colId xmlns="" xmlns:a16="http://schemas.microsoft.com/office/drawing/2014/main" val="1666571992"/>
                    </a:ext>
                  </a:extLst>
                </a:gridCol>
                <a:gridCol w="1536127">
                  <a:extLst>
                    <a:ext uri="{9D8B030D-6E8A-4147-A177-3AD203B41FA5}">
                      <a16:colId xmlns="" xmlns:a16="http://schemas.microsoft.com/office/drawing/2014/main" val="2696945185"/>
                    </a:ext>
                  </a:extLst>
                </a:gridCol>
                <a:gridCol w="1782376">
                  <a:extLst>
                    <a:ext uri="{9D8B030D-6E8A-4147-A177-3AD203B41FA5}">
                      <a16:colId xmlns="" xmlns:a16="http://schemas.microsoft.com/office/drawing/2014/main" val="3448032953"/>
                    </a:ext>
                  </a:extLst>
                </a:gridCol>
                <a:gridCol w="1088414">
                  <a:extLst>
                    <a:ext uri="{9D8B030D-6E8A-4147-A177-3AD203B41FA5}">
                      <a16:colId xmlns="" xmlns:a16="http://schemas.microsoft.com/office/drawing/2014/main" val="2266549639"/>
                    </a:ext>
                  </a:extLst>
                </a:gridCol>
                <a:gridCol w="916759">
                  <a:extLst>
                    <a:ext uri="{9D8B030D-6E8A-4147-A177-3AD203B41FA5}">
                      <a16:colId xmlns="" xmlns:a16="http://schemas.microsoft.com/office/drawing/2014/main" val="1904195704"/>
                    </a:ext>
                  </a:extLst>
                </a:gridCol>
                <a:gridCol w="891187">
                  <a:extLst>
                    <a:ext uri="{9D8B030D-6E8A-4147-A177-3AD203B41FA5}">
                      <a16:colId xmlns="" xmlns:a16="http://schemas.microsoft.com/office/drawing/2014/main" val="1470030092"/>
                    </a:ext>
                  </a:extLst>
                </a:gridCol>
                <a:gridCol w="891187">
                  <a:extLst>
                    <a:ext uri="{9D8B030D-6E8A-4147-A177-3AD203B41FA5}">
                      <a16:colId xmlns="" xmlns:a16="http://schemas.microsoft.com/office/drawing/2014/main" val="4233924646"/>
                    </a:ext>
                  </a:extLst>
                </a:gridCol>
              </a:tblGrid>
              <a:tr h="649103">
                <a:tc>
                  <a:txBody>
                    <a:bodyPr/>
                    <a:lstStyle/>
                    <a:p>
                      <a:pPr algn="ctr"/>
                      <a:r>
                        <a:rPr lang="en-US" altLang="zh-CN" sz="2000" dirty="0"/>
                        <a:t>Case #</a:t>
                      </a:r>
                      <a:endParaRPr lang="zh-CN" altLang="en-US" sz="2000" dirty="0"/>
                    </a:p>
                  </a:txBody>
                  <a:tcPr/>
                </a:tc>
                <a:tc>
                  <a:txBody>
                    <a:bodyPr/>
                    <a:lstStyle/>
                    <a:p>
                      <a:pPr algn="ctr"/>
                      <a:r>
                        <a:rPr lang="en-US" altLang="zh-CN" dirty="0" err="1"/>
                        <a:t>AppB</a:t>
                      </a:r>
                      <a:r>
                        <a:rPr lang="en-US" altLang="zh-CN" dirty="0"/>
                        <a:t> </a:t>
                      </a:r>
                      <a:r>
                        <a:rPr lang="en-US" altLang="zh-CN" dirty="0" err="1"/>
                        <a:t>LaunchMode</a:t>
                      </a:r>
                      <a:endParaRPr lang="zh-CN" altLang="en-US" dirty="0"/>
                    </a:p>
                  </a:txBody>
                  <a:tcPr/>
                </a:tc>
                <a:tc>
                  <a:txBody>
                    <a:bodyPr/>
                    <a:lstStyle/>
                    <a:p>
                      <a:pPr algn="ctr"/>
                      <a:r>
                        <a:rPr lang="en-US" altLang="zh-CN" dirty="0" err="1"/>
                        <a:t>AppM</a:t>
                      </a:r>
                      <a:r>
                        <a:rPr lang="en-US" altLang="zh-CN" dirty="0"/>
                        <a:t> </a:t>
                      </a:r>
                      <a:r>
                        <a:rPr lang="en-US" altLang="zh-CN" dirty="0" err="1"/>
                        <a:t>LaunchMode</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t>AppM</a:t>
                      </a:r>
                      <a:r>
                        <a:rPr lang="en-US" altLang="zh-CN" dirty="0"/>
                        <a:t> </a:t>
                      </a:r>
                      <a:r>
                        <a:rPr lang="en-US" altLang="zh-CN" dirty="0" err="1"/>
                        <a:t>TaskAffinity</a:t>
                      </a:r>
                      <a:endParaRPr lang="zh-CN" altLang="en-US" dirty="0"/>
                    </a:p>
                    <a:p>
                      <a:pPr algn="ctr"/>
                      <a:endParaRPr lang="zh-CN" altLang="en-US" dirty="0"/>
                    </a:p>
                  </a:txBody>
                  <a:tcPr/>
                </a:tc>
                <a:tc>
                  <a:txBody>
                    <a:bodyPr/>
                    <a:lstStyle/>
                    <a:p>
                      <a:pPr algn="ctr"/>
                      <a:r>
                        <a:rPr lang="en-US" altLang="zh-CN" dirty="0" err="1"/>
                        <a:t>AppM</a:t>
                      </a:r>
                      <a:endParaRPr lang="en-US" altLang="zh-CN" dirty="0"/>
                    </a:p>
                    <a:p>
                      <a:pPr algn="ctr"/>
                      <a:r>
                        <a:rPr lang="en-US" altLang="zh-CN" dirty="0" err="1"/>
                        <a:t>TaskReparenting</a:t>
                      </a:r>
                      <a:endParaRPr lang="zh-CN" altLang="en-US" dirty="0"/>
                    </a:p>
                  </a:txBody>
                  <a:tcPr/>
                </a:tc>
                <a:tc>
                  <a:txBody>
                    <a:bodyPr/>
                    <a:lstStyle/>
                    <a:p>
                      <a:pPr algn="ctr"/>
                      <a:r>
                        <a:rPr lang="en-US" altLang="zh-CN" dirty="0"/>
                        <a:t>Events</a:t>
                      </a:r>
                      <a:endParaRPr lang="zh-CN" altLang="en-US" dirty="0"/>
                    </a:p>
                  </a:txBody>
                  <a:tcPr/>
                </a:tc>
                <a:tc>
                  <a:txBody>
                    <a:bodyPr/>
                    <a:lstStyle/>
                    <a:p>
                      <a:pPr algn="ctr"/>
                      <a:r>
                        <a:rPr lang="en-US" altLang="zh-CN" dirty="0" err="1"/>
                        <a:t>AppB</a:t>
                      </a:r>
                      <a:endParaRPr lang="en-US" altLang="zh-CN" dirty="0"/>
                    </a:p>
                    <a:p>
                      <a:pPr algn="ctr"/>
                      <a:r>
                        <a:rPr lang="en-US" altLang="zh-CN" dirty="0"/>
                        <a:t>State</a:t>
                      </a:r>
                      <a:endParaRPr lang="zh-CN" altLang="en-US" dirty="0"/>
                    </a:p>
                  </a:txBody>
                  <a:tcPr/>
                </a:tc>
                <a:tc>
                  <a:txBody>
                    <a:bodyPr/>
                    <a:lstStyle/>
                    <a:p>
                      <a:pPr algn="ctr"/>
                      <a:r>
                        <a:rPr lang="en-US" altLang="zh-CN" dirty="0" err="1"/>
                        <a:t>AppM</a:t>
                      </a:r>
                      <a:endParaRPr lang="en-US" altLang="zh-CN" dirty="0"/>
                    </a:p>
                    <a:p>
                      <a:pPr algn="ctr"/>
                      <a:r>
                        <a:rPr lang="en-US" altLang="zh-CN" dirty="0"/>
                        <a:t>State</a:t>
                      </a:r>
                      <a:endParaRPr lang="zh-CN" altLang="en-US" dirty="0"/>
                    </a:p>
                  </a:txBody>
                  <a:tcPr/>
                </a:tc>
                <a:tc>
                  <a:txBody>
                    <a:bodyPr/>
                    <a:lstStyle/>
                    <a:p>
                      <a:pPr algn="ctr"/>
                      <a:r>
                        <a:rPr lang="en-US" altLang="zh-CN" dirty="0"/>
                        <a:t>Same</a:t>
                      </a:r>
                      <a:r>
                        <a:rPr lang="en-US" altLang="zh-CN" baseline="0" dirty="0"/>
                        <a:t> Task?</a:t>
                      </a:r>
                      <a:endParaRPr lang="zh-CN" altLang="en-US" dirty="0"/>
                    </a:p>
                  </a:txBody>
                  <a:tcPr/>
                </a:tc>
                <a:extLst>
                  <a:ext uri="{0D108BD9-81ED-4DB2-BD59-A6C34878D82A}">
                    <a16:rowId xmlns="" xmlns:a16="http://schemas.microsoft.com/office/drawing/2014/main" val="12752101"/>
                  </a:ext>
                </a:extLst>
              </a:tr>
              <a:tr h="649103">
                <a:tc>
                  <a:txBody>
                    <a:bodyPr/>
                    <a:lstStyle/>
                    <a:p>
                      <a:pPr algn="ctr"/>
                      <a:r>
                        <a:rPr lang="en-US" altLang="zh-CN" sz="2400" dirty="0"/>
                        <a:t>1</a:t>
                      </a:r>
                      <a:endParaRPr lang="zh-CN" altLang="en-US" sz="2400" dirty="0"/>
                    </a:p>
                  </a:txBody>
                  <a:tcPr/>
                </a:tc>
                <a:tc>
                  <a:txBody>
                    <a:bodyPr/>
                    <a:lstStyle/>
                    <a:p>
                      <a:pPr algn="ctr"/>
                      <a:r>
                        <a:rPr lang="en-US" altLang="zh-CN" sz="1800" dirty="0"/>
                        <a:t>Standard</a:t>
                      </a:r>
                      <a:endParaRPr lang="zh-CN" altLang="en-US" sz="1800" dirty="0"/>
                    </a:p>
                  </a:txBody>
                  <a:tcPr/>
                </a:tc>
                <a:tc>
                  <a:txBody>
                    <a:bodyPr/>
                    <a:lstStyle/>
                    <a:p>
                      <a:pPr algn="ctr"/>
                      <a:r>
                        <a:rPr lang="en-US" altLang="zh-CN" sz="1800" dirty="0"/>
                        <a:t>Standard</a:t>
                      </a:r>
                      <a:endParaRPr lang="zh-CN" altLang="en-US" sz="1800" dirty="0"/>
                    </a:p>
                  </a:txBody>
                  <a:tcPr/>
                </a:tc>
                <a:tc>
                  <a:txBody>
                    <a:bodyPr/>
                    <a:lstStyle/>
                    <a:p>
                      <a:pPr algn="ctr"/>
                      <a:r>
                        <a:rPr lang="en-US" altLang="zh-CN" sz="1800" dirty="0" err="1"/>
                        <a:t>TaskB</a:t>
                      </a:r>
                      <a:endParaRPr lang="zh-CN" altLang="en-US" sz="1800" dirty="0"/>
                    </a:p>
                  </a:txBody>
                  <a:tcPr/>
                </a:tc>
                <a:tc>
                  <a:txBody>
                    <a:bodyPr/>
                    <a:lstStyle/>
                    <a:p>
                      <a:pPr algn="ctr"/>
                      <a:r>
                        <a:rPr lang="en-US" altLang="zh-CN" sz="1800" dirty="0"/>
                        <a:t>True</a:t>
                      </a:r>
                      <a:endParaRPr lang="zh-CN" altLang="en-US" sz="1800" dirty="0"/>
                    </a:p>
                  </a:txBody>
                  <a:tcPr/>
                </a:tc>
                <a:tc>
                  <a:txBody>
                    <a:bodyPr/>
                    <a:lstStyle/>
                    <a:p>
                      <a:pPr algn="ctr"/>
                      <a:r>
                        <a:rPr lang="en-US" altLang="zh-CN" sz="1800" dirty="0"/>
                        <a:t>L-&gt;B</a:t>
                      </a:r>
                    </a:p>
                    <a:p>
                      <a:pPr algn="ctr"/>
                      <a:r>
                        <a:rPr lang="en-US" altLang="zh-CN" sz="1800" dirty="0"/>
                        <a:t>L-&gt;M</a:t>
                      </a:r>
                      <a:endParaRPr lang="zh-CN" altLang="en-US" sz="1800" dirty="0"/>
                    </a:p>
                  </a:txBody>
                  <a:tcPr/>
                </a:tc>
                <a:tc>
                  <a:txBody>
                    <a:bodyPr/>
                    <a:lstStyle/>
                    <a:p>
                      <a:pPr algn="ctr"/>
                      <a:r>
                        <a:rPr lang="en-US" altLang="zh-CN" sz="1800" dirty="0"/>
                        <a:t>F</a:t>
                      </a:r>
                      <a:endParaRPr lang="zh-CN" altLang="en-US" sz="1800" dirty="0"/>
                    </a:p>
                  </a:txBody>
                  <a:tcPr/>
                </a:tc>
                <a:tc>
                  <a:txBody>
                    <a:bodyPr/>
                    <a:lstStyle/>
                    <a:p>
                      <a:pPr algn="ctr"/>
                      <a:r>
                        <a:rPr lang="en-US" altLang="zh-CN" sz="1800" dirty="0"/>
                        <a:t>X</a:t>
                      </a:r>
                      <a:endParaRPr lang="zh-CN" altLang="en-US" sz="1800" dirty="0"/>
                    </a:p>
                  </a:txBody>
                  <a:tcPr/>
                </a:tc>
                <a:tc>
                  <a:txBody>
                    <a:bodyPr/>
                    <a:lstStyle/>
                    <a:p>
                      <a:pPr algn="ctr"/>
                      <a:r>
                        <a:rPr lang="en-US" altLang="zh-CN" sz="1800" dirty="0"/>
                        <a:t>N</a:t>
                      </a:r>
                      <a:endParaRPr lang="zh-CN" altLang="en-US" sz="1800" dirty="0"/>
                    </a:p>
                  </a:txBody>
                  <a:tcPr/>
                </a:tc>
                <a:extLst>
                  <a:ext uri="{0D108BD9-81ED-4DB2-BD59-A6C34878D82A}">
                    <a16:rowId xmlns="" xmlns:a16="http://schemas.microsoft.com/office/drawing/2014/main" val="3842275840"/>
                  </a:ext>
                </a:extLst>
              </a:tr>
              <a:tr h="649103">
                <a:tc>
                  <a:txBody>
                    <a:bodyPr/>
                    <a:lstStyle/>
                    <a:p>
                      <a:pPr algn="ctr"/>
                      <a:r>
                        <a:rPr lang="en-US" altLang="zh-CN" sz="2400" dirty="0"/>
                        <a:t>2</a:t>
                      </a:r>
                      <a:endParaRPr lang="zh-CN" altLang="en-US" sz="2400" dirty="0"/>
                    </a:p>
                  </a:txBody>
                  <a:tcPr/>
                </a:tc>
                <a:tc>
                  <a:txBody>
                    <a:bodyPr/>
                    <a:lstStyle/>
                    <a:p>
                      <a:pPr algn="ctr"/>
                      <a:r>
                        <a:rPr lang="en-US" altLang="zh-CN" sz="1800" dirty="0"/>
                        <a:t>Standard</a:t>
                      </a:r>
                      <a:endParaRPr lang="zh-CN" altLang="en-US" sz="1800" dirty="0"/>
                    </a:p>
                  </a:txBody>
                  <a:tcPr/>
                </a:tc>
                <a:tc>
                  <a:txBody>
                    <a:bodyPr/>
                    <a:lstStyle/>
                    <a:p>
                      <a:pPr algn="ctr"/>
                      <a:r>
                        <a:rPr lang="en-US" altLang="zh-CN" sz="1800" dirty="0"/>
                        <a:t>Standard</a:t>
                      </a:r>
                      <a:endParaRPr lang="zh-CN" altLang="en-US" sz="1800" dirty="0"/>
                    </a:p>
                  </a:txBody>
                  <a:tcPr/>
                </a:tc>
                <a:tc>
                  <a:txBody>
                    <a:bodyPr/>
                    <a:lstStyle/>
                    <a:p>
                      <a:pPr algn="ctr"/>
                      <a:r>
                        <a:rPr lang="en-US" altLang="zh-CN" sz="1800" dirty="0" err="1"/>
                        <a:t>TaskB</a:t>
                      </a:r>
                      <a:endParaRPr lang="zh-CN" altLang="en-US" sz="1800" dirty="0"/>
                    </a:p>
                  </a:txBody>
                  <a:tcPr/>
                </a:tc>
                <a:tc>
                  <a:txBody>
                    <a:bodyPr/>
                    <a:lstStyle/>
                    <a:p>
                      <a:pPr algn="ctr"/>
                      <a:r>
                        <a:rPr lang="en-US" altLang="zh-CN" sz="1800" dirty="0"/>
                        <a:t>True</a:t>
                      </a:r>
                      <a:endParaRPr lang="zh-CN" altLang="en-US" sz="1800" dirty="0"/>
                    </a:p>
                  </a:txBody>
                  <a:tcPr/>
                </a:tc>
                <a:tc>
                  <a:txBody>
                    <a:bodyPr/>
                    <a:lstStyle/>
                    <a:p>
                      <a:pPr algn="ctr"/>
                      <a:r>
                        <a:rPr lang="en-US" altLang="zh-CN" sz="1800" dirty="0"/>
                        <a:t>L-&gt;M</a:t>
                      </a:r>
                    </a:p>
                    <a:p>
                      <a:pPr algn="ctr"/>
                      <a:r>
                        <a:rPr lang="en-US" altLang="zh-CN" sz="1800" dirty="0"/>
                        <a:t>L-&gt;B</a:t>
                      </a:r>
                      <a:endParaRPr lang="zh-CN" altLang="en-US" sz="1800" dirty="0"/>
                    </a:p>
                  </a:txBody>
                  <a:tcPr/>
                </a:tc>
                <a:tc>
                  <a:txBody>
                    <a:bodyPr/>
                    <a:lstStyle/>
                    <a:p>
                      <a:pPr algn="ctr"/>
                      <a:r>
                        <a:rPr lang="en-US" altLang="zh-CN" sz="1800" dirty="0"/>
                        <a:t>X</a:t>
                      </a:r>
                      <a:endParaRPr lang="zh-CN" altLang="en-US" sz="1800" dirty="0"/>
                    </a:p>
                  </a:txBody>
                  <a:tcPr/>
                </a:tc>
                <a:tc>
                  <a:txBody>
                    <a:bodyPr/>
                    <a:lstStyle/>
                    <a:p>
                      <a:pPr algn="ctr"/>
                      <a:r>
                        <a:rPr lang="en-US" altLang="zh-CN" sz="1800" dirty="0"/>
                        <a:t>F</a:t>
                      </a:r>
                      <a:endParaRPr lang="zh-CN" altLang="en-US" sz="1800" dirty="0"/>
                    </a:p>
                  </a:txBody>
                  <a:tcPr/>
                </a:tc>
                <a:tc>
                  <a:txBody>
                    <a:bodyPr/>
                    <a:lstStyle/>
                    <a:p>
                      <a:pPr algn="ctr"/>
                      <a:r>
                        <a:rPr lang="en-US" altLang="zh-CN" sz="1800" dirty="0"/>
                        <a:t>Y</a:t>
                      </a:r>
                      <a:endParaRPr lang="zh-CN" altLang="en-US" sz="1800" dirty="0"/>
                    </a:p>
                  </a:txBody>
                  <a:tcPr/>
                </a:tc>
                <a:extLst>
                  <a:ext uri="{0D108BD9-81ED-4DB2-BD59-A6C34878D82A}">
                    <a16:rowId xmlns="" xmlns:a16="http://schemas.microsoft.com/office/drawing/2014/main" val="142826158"/>
                  </a:ext>
                </a:extLst>
              </a:tr>
              <a:tr h="649103">
                <a:tc>
                  <a:txBody>
                    <a:bodyPr/>
                    <a:lstStyle/>
                    <a:p>
                      <a:pPr algn="ctr"/>
                      <a:r>
                        <a:rPr lang="en-US" altLang="zh-CN" sz="2400" dirty="0"/>
                        <a:t>3</a:t>
                      </a:r>
                      <a:endParaRPr lang="zh-CN" altLang="en-US" sz="2400" dirty="0"/>
                    </a:p>
                  </a:txBody>
                  <a:tcPr/>
                </a:tc>
                <a:tc>
                  <a:txBody>
                    <a:bodyPr/>
                    <a:lstStyle/>
                    <a:p>
                      <a:pPr algn="ctr"/>
                      <a:r>
                        <a:rPr lang="en-US" altLang="zh-CN" sz="1800" dirty="0" err="1"/>
                        <a:t>SingleTask</a:t>
                      </a:r>
                      <a:endParaRPr lang="zh-CN" altLang="en-US" sz="1800" dirty="0"/>
                    </a:p>
                  </a:txBody>
                  <a:tcPr/>
                </a:tc>
                <a:tc>
                  <a:txBody>
                    <a:bodyPr/>
                    <a:lstStyle/>
                    <a:p>
                      <a:pPr algn="ctr"/>
                      <a:r>
                        <a:rPr lang="en-US" altLang="zh-CN" sz="1800" dirty="0"/>
                        <a:t>Standard</a:t>
                      </a:r>
                      <a:endParaRPr lang="zh-CN" altLang="en-US" sz="1800" dirty="0"/>
                    </a:p>
                  </a:txBody>
                  <a:tcPr/>
                </a:tc>
                <a:tc>
                  <a:txBody>
                    <a:bodyPr/>
                    <a:lstStyle/>
                    <a:p>
                      <a:pPr algn="ctr"/>
                      <a:r>
                        <a:rPr lang="en-US" altLang="zh-CN" sz="1800" dirty="0" err="1"/>
                        <a:t>TaskB</a:t>
                      </a:r>
                      <a:endParaRPr lang="zh-CN" altLang="en-US" sz="1800" dirty="0"/>
                    </a:p>
                  </a:txBody>
                  <a:tcPr/>
                </a:tc>
                <a:tc>
                  <a:txBody>
                    <a:bodyPr/>
                    <a:lstStyle/>
                    <a:p>
                      <a:pPr algn="ctr"/>
                      <a:r>
                        <a:rPr lang="en-US" altLang="zh-CN" sz="1800" dirty="0"/>
                        <a:t>True</a:t>
                      </a:r>
                      <a:endParaRPr lang="zh-CN" altLang="en-US" sz="1800" dirty="0"/>
                    </a:p>
                  </a:txBody>
                  <a:tcPr/>
                </a:tc>
                <a:tc>
                  <a:txBody>
                    <a:bodyPr/>
                    <a:lstStyle/>
                    <a:p>
                      <a:pPr algn="ctr"/>
                      <a:r>
                        <a:rPr lang="en-US" altLang="zh-CN" sz="1800" dirty="0"/>
                        <a:t>L-&gt;B</a:t>
                      </a:r>
                    </a:p>
                    <a:p>
                      <a:pPr algn="ctr"/>
                      <a:r>
                        <a:rPr lang="en-US" altLang="zh-CN" sz="1800" dirty="0"/>
                        <a:t>L-&gt;M</a:t>
                      </a:r>
                      <a:endParaRPr lang="zh-CN" altLang="en-US" sz="1800" dirty="0"/>
                    </a:p>
                  </a:txBody>
                  <a:tcPr/>
                </a:tc>
                <a:tc>
                  <a:txBody>
                    <a:bodyPr/>
                    <a:lstStyle/>
                    <a:p>
                      <a:pPr algn="ctr"/>
                      <a:r>
                        <a:rPr lang="en-US" altLang="zh-CN" sz="1800" dirty="0"/>
                        <a:t>F</a:t>
                      </a:r>
                      <a:endParaRPr lang="zh-CN" altLang="en-US" sz="1800" dirty="0"/>
                    </a:p>
                  </a:txBody>
                  <a:tcPr/>
                </a:tc>
                <a:tc>
                  <a:txBody>
                    <a:bodyPr/>
                    <a:lstStyle/>
                    <a:p>
                      <a:pPr algn="ctr"/>
                      <a:r>
                        <a:rPr lang="en-US" altLang="zh-CN" sz="1800" dirty="0"/>
                        <a:t>X</a:t>
                      </a:r>
                      <a:endParaRPr lang="zh-CN" altLang="en-US" sz="1800" dirty="0"/>
                    </a:p>
                  </a:txBody>
                  <a:tcPr/>
                </a:tc>
                <a:tc>
                  <a:txBody>
                    <a:bodyPr/>
                    <a:lstStyle/>
                    <a:p>
                      <a:pPr algn="ctr"/>
                      <a:r>
                        <a:rPr lang="en-US" altLang="zh-CN" sz="1800" dirty="0"/>
                        <a:t>N</a:t>
                      </a:r>
                      <a:endParaRPr lang="zh-CN" altLang="en-US" sz="1800" dirty="0"/>
                    </a:p>
                  </a:txBody>
                  <a:tcPr/>
                </a:tc>
                <a:extLst>
                  <a:ext uri="{0D108BD9-81ED-4DB2-BD59-A6C34878D82A}">
                    <a16:rowId xmlns="" xmlns:a16="http://schemas.microsoft.com/office/drawing/2014/main" val="2661319503"/>
                  </a:ext>
                </a:extLst>
              </a:tr>
              <a:tr h="649103">
                <a:tc>
                  <a:txBody>
                    <a:bodyPr/>
                    <a:lstStyle/>
                    <a:p>
                      <a:pPr algn="ctr"/>
                      <a:r>
                        <a:rPr lang="en-US" altLang="zh-CN" sz="2400" dirty="0"/>
                        <a:t>…</a:t>
                      </a:r>
                      <a:endParaRPr lang="zh-CN" altLang="en-US" sz="2400" dirty="0"/>
                    </a:p>
                  </a:txBody>
                  <a:tcPr/>
                </a:tc>
                <a:tc>
                  <a:txBody>
                    <a:bodyPr/>
                    <a:lstStyle/>
                    <a:p>
                      <a:pPr algn="ctr"/>
                      <a:endParaRPr lang="zh-CN" altLang="en-US" sz="2400" dirty="0"/>
                    </a:p>
                  </a:txBody>
                  <a:tcPr/>
                </a:tc>
                <a:tc>
                  <a:txBody>
                    <a:bodyPr/>
                    <a:lstStyle/>
                    <a:p>
                      <a:pPr algn="ctr"/>
                      <a:endParaRPr lang="zh-CN" altLang="en-US"/>
                    </a:p>
                  </a:txBody>
                  <a:tcPr/>
                </a:tc>
                <a:tc>
                  <a:txBody>
                    <a:bodyPr/>
                    <a:lstStyle/>
                    <a:p>
                      <a:pPr algn="ctr"/>
                      <a:endParaRPr lang="zh-CN" altLang="en-US"/>
                    </a:p>
                  </a:txBody>
                  <a:tcPr/>
                </a:tc>
                <a:tc>
                  <a:txBody>
                    <a:bodyPr/>
                    <a:lstStyle/>
                    <a:p>
                      <a:pPr algn="ctr"/>
                      <a:endParaRPr lang="zh-CN" altLang="en-US"/>
                    </a:p>
                  </a:txBody>
                  <a:tcPr/>
                </a:tc>
                <a:tc>
                  <a:txBody>
                    <a:bodyPr/>
                    <a:lstStyle/>
                    <a:p>
                      <a:pPr algn="ctr"/>
                      <a:endParaRPr lang="zh-CN" altLang="en-US"/>
                    </a:p>
                  </a:txBody>
                  <a:tcPr/>
                </a:tc>
                <a:tc>
                  <a:txBody>
                    <a:bodyPr/>
                    <a:lstStyle/>
                    <a:p>
                      <a:pPr algn="ctr"/>
                      <a:endParaRPr lang="zh-CN" altLang="en-US"/>
                    </a:p>
                  </a:txBody>
                  <a:tcPr/>
                </a:tc>
                <a:tc>
                  <a:txBody>
                    <a:bodyPr/>
                    <a:lstStyle/>
                    <a:p>
                      <a:pPr algn="ctr"/>
                      <a:endParaRPr lang="zh-CN" altLang="en-US" dirty="0"/>
                    </a:p>
                  </a:txBody>
                  <a:tcPr/>
                </a:tc>
                <a:tc>
                  <a:txBody>
                    <a:bodyPr/>
                    <a:lstStyle/>
                    <a:p>
                      <a:pPr algn="ctr"/>
                      <a:endParaRPr lang="zh-CN" altLang="en-US" dirty="0"/>
                    </a:p>
                  </a:txBody>
                  <a:tcPr/>
                </a:tc>
                <a:extLst>
                  <a:ext uri="{0D108BD9-81ED-4DB2-BD59-A6C34878D82A}">
                    <a16:rowId xmlns="" xmlns:a16="http://schemas.microsoft.com/office/drawing/2014/main" val="3832507830"/>
                  </a:ext>
                </a:extLst>
              </a:tr>
            </a:tbl>
          </a:graphicData>
        </a:graphic>
      </p:graphicFrame>
    </p:spTree>
    <p:extLst>
      <p:ext uri="{BB962C8B-B14F-4D97-AF65-F5344CB8AC3E}">
        <p14:creationId xmlns:p14="http://schemas.microsoft.com/office/powerpoint/2010/main" val="4645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solidFill>
                  <a:srgbClr val="0070C0"/>
                </a:solidFill>
              </a:rPr>
              <a:t>Four Vulnerable States</a:t>
            </a:r>
            <a:endParaRPr lang="zh-CN" altLang="en-US" dirty="0">
              <a:solidFill>
                <a:srgbClr val="0070C0"/>
              </a:solidFill>
            </a:endParaRPr>
          </a:p>
        </p:txBody>
      </p:sp>
      <p:graphicFrame>
        <p:nvGraphicFramePr>
          <p:cNvPr id="4" name="Table 3"/>
          <p:cNvGraphicFramePr>
            <a:graphicFrameLocks noGrp="1"/>
          </p:cNvGraphicFramePr>
          <p:nvPr>
            <p:extLst/>
          </p:nvPr>
        </p:nvGraphicFramePr>
        <p:xfrm>
          <a:off x="442684" y="1854401"/>
          <a:ext cx="10816988" cy="3687233"/>
        </p:xfrm>
        <a:graphic>
          <a:graphicData uri="http://schemas.openxmlformats.org/drawingml/2006/table">
            <a:tbl>
              <a:tblPr firstRow="1" bandRow="1">
                <a:tableStyleId>{5C22544A-7EE6-4342-B048-85BDC9FD1C3A}</a:tableStyleId>
              </a:tblPr>
              <a:tblGrid>
                <a:gridCol w="1537579">
                  <a:extLst>
                    <a:ext uri="{9D8B030D-6E8A-4147-A177-3AD203B41FA5}">
                      <a16:colId xmlns="" xmlns:a16="http://schemas.microsoft.com/office/drawing/2014/main" val="2160875238"/>
                    </a:ext>
                  </a:extLst>
                </a:gridCol>
                <a:gridCol w="1586766">
                  <a:extLst>
                    <a:ext uri="{9D8B030D-6E8A-4147-A177-3AD203B41FA5}">
                      <a16:colId xmlns="" xmlns:a16="http://schemas.microsoft.com/office/drawing/2014/main" val="1666571992"/>
                    </a:ext>
                  </a:extLst>
                </a:gridCol>
                <a:gridCol w="1662932">
                  <a:extLst>
                    <a:ext uri="{9D8B030D-6E8A-4147-A177-3AD203B41FA5}">
                      <a16:colId xmlns="" xmlns:a16="http://schemas.microsoft.com/office/drawing/2014/main" val="2696945185"/>
                    </a:ext>
                  </a:extLst>
                </a:gridCol>
                <a:gridCol w="1929508">
                  <a:extLst>
                    <a:ext uri="{9D8B030D-6E8A-4147-A177-3AD203B41FA5}">
                      <a16:colId xmlns="" xmlns:a16="http://schemas.microsoft.com/office/drawing/2014/main" val="3448032953"/>
                    </a:ext>
                  </a:extLst>
                </a:gridCol>
                <a:gridCol w="1178261">
                  <a:extLst>
                    <a:ext uri="{9D8B030D-6E8A-4147-A177-3AD203B41FA5}">
                      <a16:colId xmlns="" xmlns:a16="http://schemas.microsoft.com/office/drawing/2014/main" val="2266549639"/>
                    </a:ext>
                  </a:extLst>
                </a:gridCol>
                <a:gridCol w="992436">
                  <a:extLst>
                    <a:ext uri="{9D8B030D-6E8A-4147-A177-3AD203B41FA5}">
                      <a16:colId xmlns="" xmlns:a16="http://schemas.microsoft.com/office/drawing/2014/main" val="1904195704"/>
                    </a:ext>
                  </a:extLst>
                </a:gridCol>
                <a:gridCol w="964753">
                  <a:extLst>
                    <a:ext uri="{9D8B030D-6E8A-4147-A177-3AD203B41FA5}">
                      <a16:colId xmlns="" xmlns:a16="http://schemas.microsoft.com/office/drawing/2014/main" val="1470030092"/>
                    </a:ext>
                  </a:extLst>
                </a:gridCol>
                <a:gridCol w="964753">
                  <a:extLst>
                    <a:ext uri="{9D8B030D-6E8A-4147-A177-3AD203B41FA5}">
                      <a16:colId xmlns="" xmlns:a16="http://schemas.microsoft.com/office/drawing/2014/main" val="4233924646"/>
                    </a:ext>
                  </a:extLst>
                </a:gridCol>
              </a:tblGrid>
              <a:tr h="757190">
                <a:tc>
                  <a:txBody>
                    <a:bodyPr/>
                    <a:lstStyle/>
                    <a:p>
                      <a:pPr algn="ctr"/>
                      <a:r>
                        <a:rPr lang="en-US" altLang="zh-CN" dirty="0" err="1"/>
                        <a:t>AppB</a:t>
                      </a:r>
                      <a:r>
                        <a:rPr lang="en-US" altLang="zh-CN" dirty="0"/>
                        <a:t> </a:t>
                      </a:r>
                      <a:r>
                        <a:rPr lang="en-US" altLang="zh-CN" dirty="0" err="1"/>
                        <a:t>LaunchMode</a:t>
                      </a:r>
                      <a:endParaRPr lang="zh-CN" altLang="en-US" dirty="0"/>
                    </a:p>
                  </a:txBody>
                  <a:tcPr/>
                </a:tc>
                <a:tc>
                  <a:txBody>
                    <a:bodyPr/>
                    <a:lstStyle/>
                    <a:p>
                      <a:pPr algn="ctr"/>
                      <a:r>
                        <a:rPr lang="en-US" altLang="zh-CN" dirty="0" err="1"/>
                        <a:t>AppM</a:t>
                      </a:r>
                      <a:r>
                        <a:rPr lang="en-US" altLang="zh-CN" dirty="0"/>
                        <a:t> </a:t>
                      </a:r>
                      <a:r>
                        <a:rPr lang="en-US" altLang="zh-CN" dirty="0" err="1"/>
                        <a:t>LaunchMode</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t>AppM</a:t>
                      </a:r>
                      <a:r>
                        <a:rPr lang="en-US" altLang="zh-CN" dirty="0"/>
                        <a:t> </a:t>
                      </a:r>
                      <a:r>
                        <a:rPr lang="en-US" altLang="zh-CN" dirty="0" err="1"/>
                        <a:t>TaskAffinity</a:t>
                      </a:r>
                      <a:endParaRPr lang="zh-CN" altLang="en-US" dirty="0"/>
                    </a:p>
                    <a:p>
                      <a:pPr algn="ctr"/>
                      <a:endParaRPr lang="zh-CN" altLang="en-US" dirty="0"/>
                    </a:p>
                  </a:txBody>
                  <a:tcPr/>
                </a:tc>
                <a:tc>
                  <a:txBody>
                    <a:bodyPr/>
                    <a:lstStyle/>
                    <a:p>
                      <a:pPr algn="ctr"/>
                      <a:r>
                        <a:rPr lang="en-US" altLang="zh-CN" dirty="0" err="1"/>
                        <a:t>AppM</a:t>
                      </a:r>
                      <a:endParaRPr lang="en-US" altLang="zh-CN" dirty="0"/>
                    </a:p>
                    <a:p>
                      <a:pPr algn="ctr"/>
                      <a:r>
                        <a:rPr lang="en-US" altLang="zh-CN" dirty="0" err="1"/>
                        <a:t>TaskReparenting</a:t>
                      </a:r>
                      <a:endParaRPr lang="zh-CN" altLang="en-US" dirty="0"/>
                    </a:p>
                  </a:txBody>
                  <a:tcPr/>
                </a:tc>
                <a:tc>
                  <a:txBody>
                    <a:bodyPr/>
                    <a:lstStyle/>
                    <a:p>
                      <a:pPr algn="ctr"/>
                      <a:r>
                        <a:rPr lang="en-US" altLang="zh-CN" dirty="0"/>
                        <a:t>Events</a:t>
                      </a:r>
                      <a:endParaRPr lang="zh-CN" altLang="en-US" dirty="0"/>
                    </a:p>
                  </a:txBody>
                  <a:tcPr/>
                </a:tc>
                <a:tc>
                  <a:txBody>
                    <a:bodyPr/>
                    <a:lstStyle/>
                    <a:p>
                      <a:pPr algn="ctr"/>
                      <a:r>
                        <a:rPr lang="en-US" altLang="zh-CN" dirty="0" err="1"/>
                        <a:t>AppB</a:t>
                      </a:r>
                      <a:endParaRPr lang="en-US" altLang="zh-CN" dirty="0"/>
                    </a:p>
                    <a:p>
                      <a:pPr algn="ctr"/>
                      <a:r>
                        <a:rPr lang="en-US" altLang="zh-CN" dirty="0"/>
                        <a:t>State</a:t>
                      </a:r>
                      <a:endParaRPr lang="zh-CN" altLang="en-US" dirty="0"/>
                    </a:p>
                  </a:txBody>
                  <a:tcPr/>
                </a:tc>
                <a:tc>
                  <a:txBody>
                    <a:bodyPr/>
                    <a:lstStyle/>
                    <a:p>
                      <a:pPr algn="ctr"/>
                      <a:r>
                        <a:rPr lang="en-US" altLang="zh-CN" dirty="0" err="1"/>
                        <a:t>AppM</a:t>
                      </a:r>
                      <a:endParaRPr lang="en-US" altLang="zh-CN" dirty="0"/>
                    </a:p>
                    <a:p>
                      <a:pPr algn="ctr"/>
                      <a:r>
                        <a:rPr lang="en-US" altLang="zh-CN" dirty="0"/>
                        <a:t>State</a:t>
                      </a:r>
                      <a:endParaRPr lang="zh-CN" altLang="en-US" dirty="0"/>
                    </a:p>
                  </a:txBody>
                  <a:tcPr/>
                </a:tc>
                <a:tc>
                  <a:txBody>
                    <a:bodyPr/>
                    <a:lstStyle/>
                    <a:p>
                      <a:pPr algn="ctr"/>
                      <a:r>
                        <a:rPr lang="en-US" altLang="zh-CN" dirty="0"/>
                        <a:t>Same</a:t>
                      </a:r>
                      <a:r>
                        <a:rPr lang="en-US" altLang="zh-CN" baseline="0" dirty="0"/>
                        <a:t> Task?</a:t>
                      </a:r>
                      <a:endParaRPr lang="zh-CN" altLang="en-US" dirty="0"/>
                    </a:p>
                  </a:txBody>
                  <a:tcPr/>
                </a:tc>
                <a:extLst>
                  <a:ext uri="{0D108BD9-81ED-4DB2-BD59-A6C34878D82A}">
                    <a16:rowId xmlns="" xmlns:a16="http://schemas.microsoft.com/office/drawing/2014/main" val="12752101"/>
                  </a:ext>
                </a:extLst>
              </a:tr>
              <a:tr h="671881">
                <a:tc>
                  <a:txBody>
                    <a:bodyPr/>
                    <a:lstStyle/>
                    <a:p>
                      <a:pPr algn="ctr"/>
                      <a:r>
                        <a:rPr lang="en-US" altLang="zh-CN" sz="1800" dirty="0" err="1"/>
                        <a:t>SingleTask</a:t>
                      </a:r>
                      <a:endParaRPr lang="zh-CN" altLang="en-US" sz="1800" dirty="0"/>
                    </a:p>
                  </a:txBody>
                  <a:tcPr/>
                </a:tc>
                <a:tc>
                  <a:txBody>
                    <a:bodyPr/>
                    <a:lstStyle/>
                    <a:p>
                      <a:pPr algn="ctr"/>
                      <a:r>
                        <a:rPr lang="en-US" altLang="zh-CN" sz="1800" dirty="0"/>
                        <a:t>Standard</a:t>
                      </a:r>
                      <a:endParaRPr lang="zh-CN" altLang="en-US" sz="1800" dirty="0"/>
                    </a:p>
                  </a:txBody>
                  <a:tcPr/>
                </a:tc>
                <a:tc>
                  <a:txBody>
                    <a:bodyPr/>
                    <a:lstStyle/>
                    <a:p>
                      <a:pPr algn="ctr"/>
                      <a:r>
                        <a:rPr lang="en-US" altLang="zh-CN" sz="1800" dirty="0" err="1"/>
                        <a:t>TaskB</a:t>
                      </a:r>
                      <a:endParaRPr lang="zh-CN" altLang="en-US" sz="1800" dirty="0"/>
                    </a:p>
                  </a:txBody>
                  <a:tcPr/>
                </a:tc>
                <a:tc>
                  <a:txBody>
                    <a:bodyPr/>
                    <a:lstStyle/>
                    <a:p>
                      <a:pPr algn="ctr"/>
                      <a:r>
                        <a:rPr lang="en-US" altLang="zh-CN" sz="1800" dirty="0"/>
                        <a:t>True</a:t>
                      </a:r>
                      <a:endParaRPr lang="zh-CN" altLang="en-US" sz="1800" dirty="0"/>
                    </a:p>
                  </a:txBody>
                  <a:tcPr/>
                </a:tc>
                <a:tc>
                  <a:txBody>
                    <a:bodyPr/>
                    <a:lstStyle/>
                    <a:p>
                      <a:pPr algn="ctr"/>
                      <a:r>
                        <a:rPr lang="en-US" altLang="zh-CN" sz="1800" dirty="0"/>
                        <a:t>L-&gt;B</a:t>
                      </a:r>
                    </a:p>
                    <a:p>
                      <a:pPr algn="ctr"/>
                      <a:r>
                        <a:rPr lang="en-US" altLang="zh-CN" sz="1800" dirty="0"/>
                        <a:t>L-&gt;M</a:t>
                      </a:r>
                      <a:endParaRPr lang="zh-CN" altLang="en-US" sz="1800" dirty="0"/>
                    </a:p>
                  </a:txBody>
                  <a:tcPr/>
                </a:tc>
                <a:tc>
                  <a:txBody>
                    <a:bodyPr/>
                    <a:lstStyle/>
                    <a:p>
                      <a:pPr algn="ctr"/>
                      <a:r>
                        <a:rPr lang="en-US" altLang="zh-CN" sz="1800" dirty="0"/>
                        <a:t>F</a:t>
                      </a:r>
                      <a:endParaRPr lang="zh-CN" altLang="en-US" sz="1800" dirty="0"/>
                    </a:p>
                  </a:txBody>
                  <a:tcPr/>
                </a:tc>
                <a:tc>
                  <a:txBody>
                    <a:bodyPr/>
                    <a:lstStyle/>
                    <a:p>
                      <a:pPr algn="ctr"/>
                      <a:r>
                        <a:rPr lang="en-US" altLang="zh-CN" sz="1800" dirty="0"/>
                        <a:t>X</a:t>
                      </a:r>
                      <a:endParaRPr lang="zh-CN" altLang="en-US" sz="1800" dirty="0"/>
                    </a:p>
                  </a:txBody>
                  <a:tcPr/>
                </a:tc>
                <a:tc>
                  <a:txBody>
                    <a:bodyPr/>
                    <a:lstStyle/>
                    <a:p>
                      <a:pPr algn="ctr"/>
                      <a:r>
                        <a:rPr lang="en-US" altLang="zh-CN" sz="1800" dirty="0"/>
                        <a:t>Y</a:t>
                      </a:r>
                      <a:endParaRPr lang="zh-CN" altLang="en-US" sz="1800" dirty="0"/>
                    </a:p>
                  </a:txBody>
                  <a:tcPr/>
                </a:tc>
                <a:extLst>
                  <a:ext uri="{0D108BD9-81ED-4DB2-BD59-A6C34878D82A}">
                    <a16:rowId xmlns="" xmlns:a16="http://schemas.microsoft.com/office/drawing/2014/main" val="2661319503"/>
                  </a:ext>
                </a:extLst>
              </a:tr>
              <a:tr h="671881">
                <a:tc>
                  <a:txBody>
                    <a:bodyPr/>
                    <a:lstStyle/>
                    <a:p>
                      <a:pPr algn="ctr"/>
                      <a:r>
                        <a:rPr lang="en-US" altLang="zh-CN" sz="1800" dirty="0" err="1"/>
                        <a:t>SingleTask</a:t>
                      </a:r>
                      <a:endParaRPr lang="zh-CN" altLang="en-US" sz="1800" dirty="0"/>
                    </a:p>
                  </a:txBody>
                  <a:tcPr/>
                </a:tc>
                <a:tc>
                  <a:txBody>
                    <a:bodyPr/>
                    <a:lstStyle/>
                    <a:p>
                      <a:pPr algn="ctr"/>
                      <a:r>
                        <a:rPr lang="en-US" altLang="zh-CN" sz="1800" dirty="0"/>
                        <a:t>Standard</a:t>
                      </a:r>
                      <a:endParaRPr lang="zh-CN" altLang="en-US" sz="1800" dirty="0"/>
                    </a:p>
                  </a:txBody>
                  <a:tcPr/>
                </a:tc>
                <a:tc>
                  <a:txBody>
                    <a:bodyPr/>
                    <a:lstStyle/>
                    <a:p>
                      <a:pPr algn="ctr"/>
                      <a:r>
                        <a:rPr lang="en-US" altLang="zh-CN" sz="1800" dirty="0" err="1"/>
                        <a:t>TaskB</a:t>
                      </a:r>
                      <a:endParaRPr lang="zh-CN" altLang="en-US" sz="1800" dirty="0"/>
                    </a:p>
                  </a:txBody>
                  <a:tcPr/>
                </a:tc>
                <a:tc>
                  <a:txBody>
                    <a:bodyPr/>
                    <a:lstStyle/>
                    <a:p>
                      <a:pPr algn="ctr"/>
                      <a:r>
                        <a:rPr lang="en-US" altLang="zh-CN" sz="1800" dirty="0"/>
                        <a:t>True</a:t>
                      </a:r>
                      <a:endParaRPr lang="zh-CN" altLang="en-US" sz="1800" dirty="0"/>
                    </a:p>
                  </a:txBody>
                  <a:tcPr/>
                </a:tc>
                <a:tc>
                  <a:txBody>
                    <a:bodyPr/>
                    <a:lstStyle/>
                    <a:p>
                      <a:pPr algn="ctr"/>
                      <a:r>
                        <a:rPr lang="en-US" altLang="zh-CN" sz="1800" dirty="0"/>
                        <a:t>L-&gt;M</a:t>
                      </a:r>
                    </a:p>
                    <a:p>
                      <a:pPr algn="ctr"/>
                      <a:r>
                        <a:rPr lang="en-US" altLang="zh-CN" sz="1800" dirty="0"/>
                        <a:t>L-&gt;B</a:t>
                      </a:r>
                      <a:endParaRPr lang="zh-CN" altLang="en-US" sz="1800" dirty="0"/>
                    </a:p>
                    <a:p>
                      <a:pPr algn="ctr"/>
                      <a:endParaRPr lang="zh-CN" altLang="en-US" sz="1800" dirty="0"/>
                    </a:p>
                  </a:txBody>
                  <a:tcPr/>
                </a:tc>
                <a:tc>
                  <a:txBody>
                    <a:bodyPr/>
                    <a:lstStyle/>
                    <a:p>
                      <a:pPr algn="ctr"/>
                      <a:r>
                        <a:rPr lang="en-US" altLang="zh-CN" sz="1800" dirty="0"/>
                        <a:t>F</a:t>
                      </a:r>
                      <a:endParaRPr lang="zh-CN" altLang="en-US" sz="1800" dirty="0"/>
                    </a:p>
                  </a:txBody>
                  <a:tcPr/>
                </a:tc>
                <a:tc>
                  <a:txBody>
                    <a:bodyPr/>
                    <a:lstStyle/>
                    <a:p>
                      <a:pPr algn="ctr"/>
                      <a:r>
                        <a:rPr lang="en-US" altLang="zh-CN" sz="1800" dirty="0"/>
                        <a:t>B</a:t>
                      </a:r>
                      <a:endParaRPr lang="zh-CN" altLang="en-US" sz="1800" dirty="0"/>
                    </a:p>
                  </a:txBody>
                  <a:tcPr/>
                </a:tc>
                <a:tc>
                  <a:txBody>
                    <a:bodyPr/>
                    <a:lstStyle/>
                    <a:p>
                      <a:pPr algn="ctr"/>
                      <a:r>
                        <a:rPr lang="en-US" altLang="zh-CN" sz="1800" dirty="0"/>
                        <a:t>Y</a:t>
                      </a:r>
                      <a:endParaRPr lang="zh-CN" altLang="en-US" sz="1800" dirty="0"/>
                    </a:p>
                  </a:txBody>
                  <a:tcPr/>
                </a:tc>
                <a:extLst>
                  <a:ext uri="{0D108BD9-81ED-4DB2-BD59-A6C34878D82A}">
                    <a16:rowId xmlns="" xmlns:a16="http://schemas.microsoft.com/office/drawing/2014/main" val="3832507830"/>
                  </a:ext>
                </a:extLst>
              </a:tr>
              <a:tr h="671881">
                <a:tc>
                  <a:txBody>
                    <a:bodyPr/>
                    <a:lstStyle/>
                    <a:p>
                      <a:pPr algn="ctr"/>
                      <a:r>
                        <a:rPr lang="en-US" altLang="zh-CN" sz="1800" dirty="0"/>
                        <a:t>Standard</a:t>
                      </a:r>
                      <a:endParaRPr lang="zh-CN" altLang="en-US" sz="1800" dirty="0"/>
                    </a:p>
                  </a:txBody>
                  <a:tcPr/>
                </a:tc>
                <a:tc>
                  <a:txBody>
                    <a:bodyPr/>
                    <a:lstStyle/>
                    <a:p>
                      <a:pPr algn="ctr"/>
                      <a:r>
                        <a:rPr lang="en-US" altLang="zh-CN" sz="1800" dirty="0"/>
                        <a:t>Standard</a:t>
                      </a:r>
                      <a:endParaRPr lang="zh-CN" altLang="en-US" sz="1800" dirty="0"/>
                    </a:p>
                  </a:txBody>
                  <a:tcPr/>
                </a:tc>
                <a:tc>
                  <a:txBody>
                    <a:bodyPr/>
                    <a:lstStyle/>
                    <a:p>
                      <a:pPr algn="ctr"/>
                      <a:r>
                        <a:rPr lang="en-US" altLang="zh-CN" sz="1800" dirty="0" err="1"/>
                        <a:t>TaskB</a:t>
                      </a:r>
                      <a:endParaRPr lang="zh-CN" altLang="en-US" sz="1800" dirty="0"/>
                    </a:p>
                  </a:txBody>
                  <a:tcPr/>
                </a:tc>
                <a:tc>
                  <a:txBody>
                    <a:bodyPr/>
                    <a:lstStyle/>
                    <a:p>
                      <a:pPr algn="ctr"/>
                      <a:r>
                        <a:rPr lang="en-US" altLang="zh-CN" sz="1800" dirty="0"/>
                        <a:t>True</a:t>
                      </a:r>
                      <a:endParaRPr lang="zh-CN" altLang="en-US" sz="1800" dirty="0"/>
                    </a:p>
                  </a:txBody>
                  <a:tcPr/>
                </a:tc>
                <a:tc>
                  <a:txBody>
                    <a:bodyPr/>
                    <a:lstStyle/>
                    <a:p>
                      <a:pPr algn="ctr"/>
                      <a:r>
                        <a:rPr lang="en-US" altLang="zh-CN" sz="1800" dirty="0"/>
                        <a:t>L-&gt;M</a:t>
                      </a:r>
                    </a:p>
                    <a:p>
                      <a:pPr algn="ctr"/>
                      <a:r>
                        <a:rPr lang="en-US" altLang="zh-CN" sz="1800" dirty="0"/>
                        <a:t>M-&gt;B</a:t>
                      </a:r>
                      <a:endParaRPr lang="zh-CN" altLang="en-US" sz="1800" dirty="0"/>
                    </a:p>
                  </a:txBody>
                  <a:tcPr/>
                </a:tc>
                <a:tc>
                  <a:txBody>
                    <a:bodyPr/>
                    <a:lstStyle/>
                    <a:p>
                      <a:pPr algn="ctr"/>
                      <a:r>
                        <a:rPr lang="en-US" altLang="zh-CN" sz="1800" dirty="0"/>
                        <a:t>F</a:t>
                      </a:r>
                      <a:endParaRPr lang="zh-CN" altLang="en-US" sz="1800" dirty="0"/>
                    </a:p>
                  </a:txBody>
                  <a:tcPr/>
                </a:tc>
                <a:tc>
                  <a:txBody>
                    <a:bodyPr/>
                    <a:lstStyle/>
                    <a:p>
                      <a:pPr algn="ctr"/>
                      <a:r>
                        <a:rPr lang="en-US" altLang="zh-CN" sz="1800" dirty="0"/>
                        <a:t>B</a:t>
                      </a:r>
                      <a:endParaRPr lang="zh-CN" altLang="en-US" sz="1800" dirty="0"/>
                    </a:p>
                  </a:txBody>
                  <a:tcPr/>
                </a:tc>
                <a:tc>
                  <a:txBody>
                    <a:bodyPr/>
                    <a:lstStyle/>
                    <a:p>
                      <a:pPr algn="ctr"/>
                      <a:r>
                        <a:rPr lang="en-US" altLang="zh-CN" sz="1800" dirty="0"/>
                        <a:t>Y</a:t>
                      </a:r>
                      <a:endParaRPr lang="zh-CN" altLang="en-US" sz="1800" dirty="0"/>
                    </a:p>
                  </a:txBody>
                  <a:tcPr/>
                </a:tc>
                <a:extLst>
                  <a:ext uri="{0D108BD9-81ED-4DB2-BD59-A6C34878D82A}">
                    <a16:rowId xmlns="" xmlns:a16="http://schemas.microsoft.com/office/drawing/2014/main" val="1473739800"/>
                  </a:ext>
                </a:extLst>
              </a:tr>
              <a:tr h="671881">
                <a:tc>
                  <a:txBody>
                    <a:bodyPr/>
                    <a:lstStyle/>
                    <a:p>
                      <a:pPr algn="ctr"/>
                      <a:r>
                        <a:rPr lang="en-US" altLang="zh-CN" sz="1800" dirty="0"/>
                        <a:t>Standard</a:t>
                      </a:r>
                      <a:endParaRPr lang="zh-CN" altLang="en-US" sz="1800" dirty="0"/>
                    </a:p>
                  </a:txBody>
                  <a:tcPr/>
                </a:tc>
                <a:tc>
                  <a:txBody>
                    <a:bodyPr/>
                    <a:lstStyle/>
                    <a:p>
                      <a:pPr algn="ctr"/>
                      <a:r>
                        <a:rPr lang="en-US" altLang="zh-CN" sz="1800" dirty="0"/>
                        <a:t>Standard</a:t>
                      </a:r>
                      <a:endParaRPr lang="zh-CN" altLang="en-US" sz="1800" dirty="0"/>
                    </a:p>
                  </a:txBody>
                  <a:tcPr/>
                </a:tc>
                <a:tc>
                  <a:txBody>
                    <a:bodyPr/>
                    <a:lstStyle/>
                    <a:p>
                      <a:pPr algn="ctr"/>
                      <a:r>
                        <a:rPr lang="en-US" altLang="zh-CN" sz="1800" dirty="0" err="1"/>
                        <a:t>TaskB</a:t>
                      </a:r>
                      <a:endParaRPr lang="zh-CN" altLang="en-US" sz="1800" dirty="0"/>
                    </a:p>
                  </a:txBody>
                  <a:tcPr/>
                </a:tc>
                <a:tc>
                  <a:txBody>
                    <a:bodyPr/>
                    <a:lstStyle/>
                    <a:p>
                      <a:pPr algn="ctr"/>
                      <a:r>
                        <a:rPr lang="en-US" altLang="zh-CN" sz="1800" dirty="0"/>
                        <a:t>True</a:t>
                      </a:r>
                      <a:endParaRPr lang="zh-CN" altLang="en-US" sz="1800" dirty="0"/>
                    </a:p>
                  </a:txBody>
                  <a:tcPr/>
                </a:tc>
                <a:tc>
                  <a:txBody>
                    <a:bodyPr/>
                    <a:lstStyle/>
                    <a:p>
                      <a:pPr algn="ctr"/>
                      <a:r>
                        <a:rPr lang="en-US" altLang="zh-CN" sz="1800" dirty="0"/>
                        <a:t>L-&gt;B</a:t>
                      </a:r>
                    </a:p>
                    <a:p>
                      <a:pPr algn="ctr"/>
                      <a:r>
                        <a:rPr lang="en-US" altLang="zh-CN" sz="1800" dirty="0"/>
                        <a:t>M-&gt;B</a:t>
                      </a:r>
                      <a:endParaRPr lang="zh-CN" altLang="en-US" sz="1800" dirty="0"/>
                    </a:p>
                  </a:txBody>
                  <a:tcPr/>
                </a:tc>
                <a:tc>
                  <a:txBody>
                    <a:bodyPr/>
                    <a:lstStyle/>
                    <a:p>
                      <a:pPr algn="ctr"/>
                      <a:r>
                        <a:rPr lang="en-US" altLang="zh-CN" sz="1800" dirty="0"/>
                        <a:t>F</a:t>
                      </a:r>
                      <a:endParaRPr lang="zh-CN" altLang="en-US" sz="1800" dirty="0"/>
                    </a:p>
                  </a:txBody>
                  <a:tcPr/>
                </a:tc>
                <a:tc>
                  <a:txBody>
                    <a:bodyPr/>
                    <a:lstStyle/>
                    <a:p>
                      <a:pPr algn="ctr"/>
                      <a:r>
                        <a:rPr lang="en-US" altLang="zh-CN" sz="1800" dirty="0"/>
                        <a:t>B</a:t>
                      </a:r>
                      <a:endParaRPr lang="zh-CN" altLang="en-US" sz="1800" dirty="0"/>
                    </a:p>
                  </a:txBody>
                  <a:tcPr/>
                </a:tc>
                <a:tc>
                  <a:txBody>
                    <a:bodyPr/>
                    <a:lstStyle/>
                    <a:p>
                      <a:pPr algn="ctr"/>
                      <a:r>
                        <a:rPr lang="en-US" altLang="zh-CN" sz="1800" dirty="0"/>
                        <a:t>Y</a:t>
                      </a:r>
                      <a:endParaRPr lang="zh-CN" altLang="en-US" sz="1800" dirty="0"/>
                    </a:p>
                  </a:txBody>
                  <a:tcPr/>
                </a:tc>
                <a:extLst>
                  <a:ext uri="{0D108BD9-81ED-4DB2-BD59-A6C34878D82A}">
                    <a16:rowId xmlns="" xmlns:a16="http://schemas.microsoft.com/office/drawing/2014/main" val="1913456203"/>
                  </a:ext>
                </a:extLst>
              </a:tr>
            </a:tbl>
          </a:graphicData>
        </a:graphic>
      </p:graphicFrame>
    </p:spTree>
    <p:extLst>
      <p:ext uri="{BB962C8B-B14F-4D97-AF65-F5344CB8AC3E}">
        <p14:creationId xmlns:p14="http://schemas.microsoft.com/office/powerpoint/2010/main" val="773708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6">
            <a:extLst>
              <a:ext uri="{FF2B5EF4-FFF2-40B4-BE49-F238E27FC236}">
                <a16:creationId xmlns="" xmlns:a16="http://schemas.microsoft.com/office/drawing/2014/main" id="{EC8E5D17-5DE9-452B-9D57-BC756C8086C9}"/>
              </a:ext>
            </a:extLst>
          </p:cNvPr>
          <p:cNvSpPr txBox="1">
            <a:spLocks noGrp="1"/>
          </p:cNvSpPr>
          <p:nvPr>
            <p:ph type="title"/>
          </p:nvPr>
        </p:nvSpPr>
        <p:spPr>
          <a:xfrm>
            <a:off x="785368" y="311854"/>
            <a:ext cx="10341684" cy="1054250"/>
          </a:xfrm>
          <a:prstGeom prst="rect">
            <a:avLst/>
          </a:prstGeom>
          <a:noFill/>
          <a:ln>
            <a:noFill/>
          </a:ln>
        </p:spPr>
        <p:txBody>
          <a:bodyPr lIns="91425" tIns="45700" rIns="91425" bIns="45700" anchor="t" anchorCtr="0">
            <a:noAutofit/>
          </a:bodyPr>
          <a:lstStyle/>
          <a:p>
            <a:pPr>
              <a:buSzPct val="25000"/>
            </a:pPr>
            <a:r>
              <a:rPr lang="en-US" dirty="0">
                <a:solidFill>
                  <a:srgbClr val="0070C0"/>
                </a:solidFill>
              </a:rPr>
              <a:t>App Interaction</a:t>
            </a:r>
          </a:p>
        </p:txBody>
      </p:sp>
      <p:pic>
        <p:nvPicPr>
          <p:cNvPr id="9" name="Shape 131">
            <a:extLst>
              <a:ext uri="{FF2B5EF4-FFF2-40B4-BE49-F238E27FC236}">
                <a16:creationId xmlns="" xmlns:a16="http://schemas.microsoft.com/office/drawing/2014/main" id="{CC01CFE8-729A-4BB1-9944-FC846CA1B0E0}"/>
              </a:ext>
            </a:extLst>
          </p:cNvPr>
          <p:cNvPicPr preferRelativeResize="0"/>
          <p:nvPr/>
        </p:nvPicPr>
        <p:blipFill rotWithShape="1">
          <a:blip r:embed="rId3">
            <a:alphaModFix/>
          </a:blip>
          <a:srcRect/>
          <a:stretch/>
        </p:blipFill>
        <p:spPr>
          <a:xfrm>
            <a:off x="4959513" y="1362854"/>
            <a:ext cx="996697" cy="937381"/>
          </a:xfrm>
          <a:prstGeom prst="rect">
            <a:avLst/>
          </a:prstGeom>
          <a:noFill/>
          <a:ln>
            <a:noFill/>
          </a:ln>
        </p:spPr>
      </p:pic>
      <p:pic>
        <p:nvPicPr>
          <p:cNvPr id="12" name="Shape 134">
            <a:extLst>
              <a:ext uri="{FF2B5EF4-FFF2-40B4-BE49-F238E27FC236}">
                <a16:creationId xmlns="" xmlns:a16="http://schemas.microsoft.com/office/drawing/2014/main" id="{BC2B3872-5B82-4B77-B1B4-8929DEA13C4B}"/>
              </a:ext>
            </a:extLst>
          </p:cNvPr>
          <p:cNvPicPr preferRelativeResize="0"/>
          <p:nvPr/>
        </p:nvPicPr>
        <p:blipFill rotWithShape="1">
          <a:blip r:embed="rId4">
            <a:alphaModFix/>
          </a:blip>
          <a:srcRect/>
          <a:stretch/>
        </p:blipFill>
        <p:spPr>
          <a:xfrm>
            <a:off x="7634703" y="1077746"/>
            <a:ext cx="1509962" cy="1409518"/>
          </a:xfrm>
          <a:prstGeom prst="rect">
            <a:avLst/>
          </a:prstGeom>
          <a:noFill/>
          <a:ln>
            <a:noFill/>
          </a:ln>
        </p:spPr>
      </p:pic>
      <p:pic>
        <p:nvPicPr>
          <p:cNvPr id="19" name="图片 18">
            <a:extLst>
              <a:ext uri="{FF2B5EF4-FFF2-40B4-BE49-F238E27FC236}">
                <a16:creationId xmlns="" xmlns:a16="http://schemas.microsoft.com/office/drawing/2014/main" id="{CF6413C2-E92F-4EEE-B005-BABDF9450664}"/>
              </a:ext>
            </a:extLst>
          </p:cNvPr>
          <p:cNvPicPr>
            <a:picLocks noChangeAspect="1"/>
          </p:cNvPicPr>
          <p:nvPr/>
        </p:nvPicPr>
        <p:blipFill>
          <a:blip r:embed="rId5"/>
          <a:stretch>
            <a:fillRect/>
          </a:stretch>
        </p:blipFill>
        <p:spPr>
          <a:xfrm>
            <a:off x="6597171" y="3955826"/>
            <a:ext cx="2075063" cy="2605581"/>
          </a:xfrm>
          <a:prstGeom prst="rect">
            <a:avLst/>
          </a:prstGeom>
        </p:spPr>
      </p:pic>
      <p:pic>
        <p:nvPicPr>
          <p:cNvPr id="18" name="图片 17">
            <a:extLst>
              <a:ext uri="{FF2B5EF4-FFF2-40B4-BE49-F238E27FC236}">
                <a16:creationId xmlns="" xmlns:a16="http://schemas.microsoft.com/office/drawing/2014/main" id="{FEBEE048-93E9-4F48-AFDD-23A94B21CC1A}"/>
              </a:ext>
            </a:extLst>
          </p:cNvPr>
          <p:cNvPicPr>
            <a:picLocks noChangeAspect="1"/>
          </p:cNvPicPr>
          <p:nvPr/>
        </p:nvPicPr>
        <p:blipFill>
          <a:blip r:embed="rId6"/>
          <a:stretch>
            <a:fillRect/>
          </a:stretch>
        </p:blipFill>
        <p:spPr>
          <a:xfrm>
            <a:off x="3450174" y="3819515"/>
            <a:ext cx="2155698" cy="2808330"/>
          </a:xfrm>
          <a:prstGeom prst="rect">
            <a:avLst/>
          </a:prstGeom>
        </p:spPr>
      </p:pic>
      <p:pic>
        <p:nvPicPr>
          <p:cNvPr id="2050" name="Picture 2" descr="Image result for instagram screensh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31217" y="3955826"/>
            <a:ext cx="1954387" cy="260558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p:cNvCxnSpPr>
            <a:stCxn id="2078" idx="2"/>
            <a:endCxn id="18" idx="0"/>
          </p:cNvCxnSpPr>
          <p:nvPr/>
        </p:nvCxnSpPr>
        <p:spPr>
          <a:xfrm flipH="1">
            <a:off x="4528023" y="2993704"/>
            <a:ext cx="946819" cy="82581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078" idx="2"/>
            <a:endCxn id="2050" idx="0"/>
          </p:cNvCxnSpPr>
          <p:nvPr/>
        </p:nvCxnSpPr>
        <p:spPr>
          <a:xfrm>
            <a:off x="5474842" y="2993704"/>
            <a:ext cx="5333569" cy="962122"/>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65" idx="2"/>
            <a:endCxn id="19" idx="0"/>
          </p:cNvCxnSpPr>
          <p:nvPr/>
        </p:nvCxnSpPr>
        <p:spPr>
          <a:xfrm flipH="1">
            <a:off x="7634703" y="3011426"/>
            <a:ext cx="769139" cy="94440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051" name="Arrow: Right 2050"/>
          <p:cNvSpPr/>
          <p:nvPr/>
        </p:nvSpPr>
        <p:spPr>
          <a:xfrm>
            <a:off x="5716846" y="4758372"/>
            <a:ext cx="857419" cy="5002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17">
            <a:extLst/>
          </p:cNvPr>
          <p:cNvCxnSpPr/>
          <p:nvPr/>
        </p:nvCxnSpPr>
        <p:spPr>
          <a:xfrm>
            <a:off x="6931444" y="911850"/>
            <a:ext cx="0" cy="2460749"/>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55" name="Straight Connector 2054"/>
          <p:cNvCxnSpPr>
            <a:stCxn id="9" idx="3"/>
            <a:endCxn id="9" idx="3"/>
          </p:cNvCxnSpPr>
          <p:nvPr/>
        </p:nvCxnSpPr>
        <p:spPr>
          <a:xfrm>
            <a:off x="5956210" y="183154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078" name="Rectangle: Rounded Corners 2077"/>
          <p:cNvSpPr/>
          <p:nvPr/>
        </p:nvSpPr>
        <p:spPr>
          <a:xfrm>
            <a:off x="4558829" y="1077746"/>
            <a:ext cx="1832026" cy="191595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Rectangle: Rounded Corners 64"/>
          <p:cNvSpPr/>
          <p:nvPr/>
        </p:nvSpPr>
        <p:spPr>
          <a:xfrm>
            <a:off x="7487829" y="1095468"/>
            <a:ext cx="1832026" cy="191595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Arrow: Right 84"/>
          <p:cNvSpPr/>
          <p:nvPr/>
        </p:nvSpPr>
        <p:spPr>
          <a:xfrm>
            <a:off x="8891145" y="4886442"/>
            <a:ext cx="857419" cy="5002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54"/>
          <p:cNvSpPr txBox="1"/>
          <p:nvPr/>
        </p:nvSpPr>
        <p:spPr>
          <a:xfrm>
            <a:off x="715999" y="1711384"/>
            <a:ext cx="3558890" cy="3046988"/>
          </a:xfrm>
          <a:prstGeom prst="rect">
            <a:avLst/>
          </a:prstGeom>
          <a:noFill/>
        </p:spPr>
        <p:txBody>
          <a:bodyPr wrap="square" rtlCol="0">
            <a:spAutoFit/>
          </a:bodyPr>
          <a:lstStyle/>
          <a:p>
            <a:r>
              <a:rPr lang="en-US" altLang="zh-CN" sz="3200" dirty="0">
                <a:solidFill>
                  <a:srgbClr val="0070C0"/>
                </a:solidFill>
              </a:rPr>
              <a:t>User prefers seamless </a:t>
            </a:r>
          </a:p>
          <a:p>
            <a:r>
              <a:rPr lang="en-US" altLang="zh-CN" sz="3200" dirty="0">
                <a:solidFill>
                  <a:srgbClr val="0070C0"/>
                </a:solidFill>
              </a:rPr>
              <a:t>Activity(UI pages) </a:t>
            </a:r>
          </a:p>
          <a:p>
            <a:r>
              <a:rPr lang="en-US" altLang="zh-CN" sz="3200" dirty="0">
                <a:solidFill>
                  <a:srgbClr val="0070C0"/>
                </a:solidFill>
              </a:rPr>
              <a:t>connection</a:t>
            </a:r>
            <a:r>
              <a:rPr lang="zh-CN" altLang="en-US" sz="3200" dirty="0">
                <a:solidFill>
                  <a:srgbClr val="0070C0"/>
                </a:solidFill>
              </a:rPr>
              <a:t> </a:t>
            </a:r>
            <a:r>
              <a:rPr lang="en-US" altLang="zh-CN" sz="3200" dirty="0">
                <a:solidFill>
                  <a:srgbClr val="0070C0"/>
                </a:solidFill>
              </a:rPr>
              <a:t>even </a:t>
            </a:r>
          </a:p>
          <a:p>
            <a:r>
              <a:rPr lang="en-US" altLang="zh-CN" sz="3200" dirty="0">
                <a:solidFill>
                  <a:srgbClr val="0070C0"/>
                </a:solidFill>
              </a:rPr>
              <a:t>if two apps are isolated.</a:t>
            </a:r>
          </a:p>
        </p:txBody>
      </p:sp>
      <p:sp>
        <p:nvSpPr>
          <p:cNvPr id="90" name="Rectangle 89"/>
          <p:cNvSpPr/>
          <p:nvPr/>
        </p:nvSpPr>
        <p:spPr>
          <a:xfrm>
            <a:off x="3995199" y="6181252"/>
            <a:ext cx="1127260" cy="1575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040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78"/>
                                        </p:tgtEl>
                                        <p:attrNameLst>
                                          <p:attrName>style.visibility</p:attrName>
                                        </p:attrNameLst>
                                      </p:cBhvr>
                                      <p:to>
                                        <p:strVal val="visible"/>
                                      </p:to>
                                    </p:set>
                                    <p:animEffect transition="in" filter="fade">
                                      <p:cBhvr>
                                        <p:cTn id="7" dur="500"/>
                                        <p:tgtEl>
                                          <p:spTgt spid="207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500"/>
                                        <p:tgtEl>
                                          <p:spTgt spid="65"/>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0"/>
                                        </p:tgtEl>
                                        <p:attrNameLst>
                                          <p:attrName>style.visibility</p:attrName>
                                        </p:attrNameLst>
                                      </p:cBhvr>
                                      <p:to>
                                        <p:strVal val="visible"/>
                                      </p:to>
                                    </p:set>
                                    <p:animEffect transition="in" filter="fade">
                                      <p:cBhvr>
                                        <p:cTn id="36" dur="500"/>
                                        <p:tgtEl>
                                          <p:spTgt spid="9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051"/>
                                        </p:tgtEl>
                                        <p:attrNameLst>
                                          <p:attrName>style.visibility</p:attrName>
                                        </p:attrNameLst>
                                      </p:cBhvr>
                                      <p:to>
                                        <p:strVal val="visible"/>
                                      </p:to>
                                    </p:set>
                                    <p:animEffect transition="in" filter="fade">
                                      <p:cBhvr>
                                        <p:cTn id="41" dur="500"/>
                                        <p:tgtEl>
                                          <p:spTgt spid="2051"/>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nodeType="withEffect">
                                  <p:stCondLst>
                                    <p:cond delay="0"/>
                                  </p:stCondLst>
                                  <p:childTnLst>
                                    <p:set>
                                      <p:cBhvr>
                                        <p:cTn id="57" dur="1" fill="hold">
                                          <p:stCondLst>
                                            <p:cond delay="0"/>
                                          </p:stCondLst>
                                        </p:cTn>
                                        <p:tgtEl>
                                          <p:spTgt spid="2050"/>
                                        </p:tgtEl>
                                        <p:attrNameLst>
                                          <p:attrName>style.visibility</p:attrName>
                                        </p:attrNameLst>
                                      </p:cBhvr>
                                      <p:to>
                                        <p:strVal val="visible"/>
                                      </p:to>
                                    </p:set>
                                    <p:animEffect transition="in" filter="fade">
                                      <p:cBhvr>
                                        <p:cTn id="58"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animBg="1"/>
      <p:bldP spid="2078" grpId="0" animBg="1"/>
      <p:bldP spid="65" grpId="0" animBg="1"/>
      <p:bldP spid="85" grpId="0" animBg="1"/>
      <p:bldP spid="9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 xmlns:a16="http://schemas.microsoft.com/office/drawing/2014/main" id="{B0F70A07-CA36-474C-84BD-C1DFB9DA7062}"/>
              </a:ext>
            </a:extLst>
          </p:cNvPr>
          <p:cNvSpPr>
            <a:spLocks noGrp="1"/>
          </p:cNvSpPr>
          <p:nvPr>
            <p:ph type="body" idx="1"/>
          </p:nvPr>
        </p:nvSpPr>
        <p:spPr>
          <a:xfrm>
            <a:off x="363557" y="1354664"/>
            <a:ext cx="10896116" cy="5068169"/>
          </a:xfrm>
        </p:spPr>
        <p:txBody>
          <a:bodyPr/>
          <a:lstStyle/>
          <a:p>
            <a:pPr marL="342900" indent="-342900">
              <a:buFont typeface="Arial" panose="020B0604020202020204" pitchFamily="34" charset="0"/>
              <a:buChar char="•"/>
            </a:pPr>
            <a:r>
              <a:rPr lang="en-US" altLang="zh-CN" sz="3200" dirty="0">
                <a:solidFill>
                  <a:schemeClr val="tx1"/>
                </a:solidFill>
              </a:rPr>
              <a:t>A </a:t>
            </a:r>
            <a:r>
              <a:rPr lang="en-US" altLang="zh-CN" sz="3200" dirty="0">
                <a:solidFill>
                  <a:srgbClr val="0070C0"/>
                </a:solidFill>
              </a:rPr>
              <a:t>task</a:t>
            </a:r>
            <a:r>
              <a:rPr lang="en-US" altLang="zh-CN" sz="3200" dirty="0">
                <a:solidFill>
                  <a:schemeClr val="tx1"/>
                </a:solidFill>
              </a:rPr>
              <a:t> is a collection of Activities</a:t>
            </a:r>
            <a:r>
              <a:rPr lang="en-US" altLang="zh-CN" sz="3200" i="1" dirty="0">
                <a:solidFill>
                  <a:schemeClr val="tx1"/>
                </a:solidFill>
              </a:rPr>
              <a:t> </a:t>
            </a:r>
            <a:r>
              <a:rPr lang="en-US" altLang="zh-CN" sz="3200" dirty="0">
                <a:solidFill>
                  <a:schemeClr val="tx1"/>
                </a:solidFill>
              </a:rPr>
              <a:t>that users interact to perform a certain job. These Activities are arranged in a stack called </a:t>
            </a:r>
            <a:r>
              <a:rPr lang="en-US" altLang="zh-CN" sz="3200" dirty="0">
                <a:solidFill>
                  <a:srgbClr val="0070C0"/>
                </a:solidFill>
              </a:rPr>
              <a:t>back stack</a:t>
            </a:r>
            <a:r>
              <a:rPr lang="en-US" altLang="zh-CN" sz="3200" dirty="0">
                <a:solidFill>
                  <a:schemeClr val="tx1"/>
                </a:solidFill>
              </a:rPr>
              <a:t>.</a:t>
            </a:r>
          </a:p>
          <a:p>
            <a:endParaRPr lang="en-US" altLang="zh-CN" sz="3200" dirty="0"/>
          </a:p>
          <a:p>
            <a:endParaRPr lang="en-US" altLang="zh-CN" sz="3200" dirty="0"/>
          </a:p>
          <a:p>
            <a:pPr marL="342900" indent="-342900">
              <a:buFont typeface="Arial" panose="020B0604020202020204" pitchFamily="34" charset="0"/>
              <a:buChar char="•"/>
            </a:pPr>
            <a:r>
              <a:rPr lang="en-US" altLang="zh-CN" sz="3200" dirty="0">
                <a:solidFill>
                  <a:schemeClr val="tx1"/>
                </a:solidFill>
              </a:rPr>
              <a:t>Android task mechanism is designed for facilitating inter-app communication and for better support app collaborating under same tasks.</a:t>
            </a:r>
          </a:p>
          <a:p>
            <a:pPr marL="342900" indent="-342900">
              <a:buFont typeface="Arial" panose="020B0604020202020204" pitchFamily="34" charset="0"/>
              <a:buChar char="•"/>
            </a:pPr>
            <a:endParaRPr lang="en-US" altLang="zh-CN" sz="3200" dirty="0"/>
          </a:p>
          <a:p>
            <a:pPr marL="342900" indent="-342900">
              <a:buFont typeface="Arial" panose="020B0604020202020204" pitchFamily="34" charset="0"/>
              <a:buChar char="•"/>
            </a:pPr>
            <a:endParaRPr lang="zh-CN" altLang="en-US" sz="3200" dirty="0"/>
          </a:p>
        </p:txBody>
      </p:sp>
      <p:sp>
        <p:nvSpPr>
          <p:cNvPr id="4" name="标题 3">
            <a:extLst>
              <a:ext uri="{FF2B5EF4-FFF2-40B4-BE49-F238E27FC236}">
                <a16:creationId xmlns="" xmlns:a16="http://schemas.microsoft.com/office/drawing/2014/main" id="{37D21DC7-6192-4DE0-B57C-086C9F60174E}"/>
              </a:ext>
            </a:extLst>
          </p:cNvPr>
          <p:cNvSpPr>
            <a:spLocks noGrp="1"/>
          </p:cNvSpPr>
          <p:nvPr>
            <p:ph type="title"/>
          </p:nvPr>
        </p:nvSpPr>
        <p:spPr>
          <a:xfrm>
            <a:off x="917989" y="275660"/>
            <a:ext cx="10341684" cy="1054250"/>
          </a:xfrm>
        </p:spPr>
        <p:txBody>
          <a:bodyPr/>
          <a:lstStyle/>
          <a:p>
            <a:r>
              <a:rPr lang="en-US" altLang="zh-CN" dirty="0">
                <a:solidFill>
                  <a:srgbClr val="0070C0"/>
                </a:solidFill>
              </a:rPr>
              <a:t>Android Task Mechanism</a:t>
            </a:r>
            <a:endParaRPr lang="zh-CN" altLang="en-US" dirty="0">
              <a:solidFill>
                <a:srgbClr val="0070C0"/>
              </a:solidFill>
            </a:endParaRPr>
          </a:p>
        </p:txBody>
      </p:sp>
    </p:spTree>
    <p:extLst>
      <p:ext uri="{BB962C8B-B14F-4D97-AF65-F5344CB8AC3E}">
        <p14:creationId xmlns:p14="http://schemas.microsoft.com/office/powerpoint/2010/main" val="10418532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grpSp>
        <p:nvGrpSpPr>
          <p:cNvPr id="4" name="Group 3"/>
          <p:cNvGrpSpPr/>
          <p:nvPr/>
        </p:nvGrpSpPr>
        <p:grpSpPr>
          <a:xfrm>
            <a:off x="1446044" y="5059108"/>
            <a:ext cx="1332000" cy="1260000"/>
            <a:chOff x="1477040" y="5384571"/>
            <a:chExt cx="1332000" cy="1260000"/>
          </a:xfrm>
        </p:grpSpPr>
        <p:pic>
          <p:nvPicPr>
            <p:cNvPr id="5" name="Picture 25">
              <a:extLst>
                <a:ext uri="{FF2B5EF4-FFF2-40B4-BE49-F238E27FC236}">
                  <a16:creationId xmlns="" xmlns:a16="http://schemas.microsoft.com/office/drawing/2014/main" id="{85A6E889-32D3-4FDE-9FB4-A8F94CFC3832}"/>
                </a:ext>
              </a:extLst>
            </p:cNvPr>
            <p:cNvPicPr>
              <a:picLocks noChangeAspect="1"/>
            </p:cNvPicPr>
            <p:nvPr/>
          </p:nvPicPr>
          <p:blipFill>
            <a:blip r:embed="rId2"/>
            <a:stretch>
              <a:fillRect/>
            </a:stretch>
          </p:blipFill>
          <p:spPr>
            <a:xfrm>
              <a:off x="1691370" y="5734366"/>
              <a:ext cx="818036" cy="773411"/>
            </a:xfrm>
            <a:prstGeom prst="rect">
              <a:avLst/>
            </a:prstGeom>
          </p:spPr>
        </p:pic>
        <p:sp>
          <p:nvSpPr>
            <p:cNvPr id="6" name="Rounded Rectangle 2">
              <a:extLst>
                <a:ext uri="{FF2B5EF4-FFF2-40B4-BE49-F238E27FC236}">
                  <a16:creationId xmlns="" xmlns:a16="http://schemas.microsoft.com/office/drawing/2014/main" id="{A9FF3229-1325-4F1E-9BDE-990F7A1FB567}"/>
                </a:ext>
              </a:extLst>
            </p:cNvPr>
            <p:cNvSpPr/>
            <p:nvPr/>
          </p:nvSpPr>
          <p:spPr>
            <a:xfrm>
              <a:off x="1477040" y="5384571"/>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Instagram</a:t>
              </a:r>
            </a:p>
          </p:txBody>
        </p:sp>
      </p:grpSp>
      <p:grpSp>
        <p:nvGrpSpPr>
          <p:cNvPr id="7" name="Group 6"/>
          <p:cNvGrpSpPr/>
          <p:nvPr/>
        </p:nvGrpSpPr>
        <p:grpSpPr>
          <a:xfrm>
            <a:off x="1446044" y="2669172"/>
            <a:ext cx="1332000" cy="1260000"/>
            <a:chOff x="1477040" y="3087623"/>
            <a:chExt cx="1332000" cy="1260000"/>
          </a:xfrm>
        </p:grpSpPr>
        <p:sp>
          <p:nvSpPr>
            <p:cNvPr id="8" name="Rounded Rectangle 11">
              <a:extLst>
                <a:ext uri="{FF2B5EF4-FFF2-40B4-BE49-F238E27FC236}">
                  <a16:creationId xmlns="" xmlns:a16="http://schemas.microsoft.com/office/drawing/2014/main" id="{D52D3A21-EF27-4503-88CC-3847574B9D41}"/>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9" name="Picture 3">
              <a:extLst>
                <a:ext uri="{FF2B5EF4-FFF2-40B4-BE49-F238E27FC236}">
                  <a16:creationId xmlns="" xmlns:a16="http://schemas.microsoft.com/office/drawing/2014/main" id="{88D040E4-2425-4047-B3EF-DA38DCED19F5}"/>
                </a:ext>
              </a:extLst>
            </p:cNvPr>
            <p:cNvPicPr>
              <a:picLocks noChangeAspect="1"/>
            </p:cNvPicPr>
            <p:nvPr/>
          </p:nvPicPr>
          <p:blipFill>
            <a:blip r:embed="rId3"/>
            <a:stretch>
              <a:fillRect/>
            </a:stretch>
          </p:blipFill>
          <p:spPr>
            <a:xfrm>
              <a:off x="1756095" y="3497065"/>
              <a:ext cx="773890" cy="773890"/>
            </a:xfrm>
            <a:prstGeom prst="rect">
              <a:avLst/>
            </a:prstGeom>
          </p:spPr>
        </p:pic>
      </p:grpSp>
      <p:grpSp>
        <p:nvGrpSpPr>
          <p:cNvPr id="10" name="Group 9"/>
          <p:cNvGrpSpPr/>
          <p:nvPr/>
        </p:nvGrpSpPr>
        <p:grpSpPr>
          <a:xfrm>
            <a:off x="3309288" y="3039855"/>
            <a:ext cx="2267534" cy="2850727"/>
            <a:chOff x="2250170" y="4109435"/>
            <a:chExt cx="1866520" cy="2363936"/>
          </a:xfrm>
        </p:grpSpPr>
        <p:pic>
          <p:nvPicPr>
            <p:cNvPr id="11" name="图片 17">
              <a:extLst>
                <a:ext uri="{FF2B5EF4-FFF2-40B4-BE49-F238E27FC236}">
                  <a16:creationId xmlns="" xmlns:a16="http://schemas.microsoft.com/office/drawing/2014/main" id="{FEBEE048-93E9-4F48-AFDD-23A94B21CC1A}"/>
                </a:ext>
              </a:extLst>
            </p:cNvPr>
            <p:cNvPicPr>
              <a:picLocks noChangeAspect="1"/>
            </p:cNvPicPr>
            <p:nvPr/>
          </p:nvPicPr>
          <p:blipFill>
            <a:blip r:embed="rId4"/>
            <a:stretch>
              <a:fillRect/>
            </a:stretch>
          </p:blipFill>
          <p:spPr>
            <a:xfrm>
              <a:off x="2302113" y="4109435"/>
              <a:ext cx="1814577" cy="2363936"/>
            </a:xfrm>
            <a:prstGeom prst="rect">
              <a:avLst/>
            </a:prstGeom>
          </p:spPr>
        </p:pic>
        <p:sp>
          <p:nvSpPr>
            <p:cNvPr id="12" name="Rounded Rectangle 11">
              <a:extLst>
                <a:ext uri="{FF2B5EF4-FFF2-40B4-BE49-F238E27FC236}">
                  <a16:creationId xmlns="" xmlns:a16="http://schemas.microsoft.com/office/drawing/2014/main" id="{D52D3A21-EF27-4503-88CC-3847574B9D41}"/>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3" name="Group 12"/>
          <p:cNvGrpSpPr/>
          <p:nvPr/>
        </p:nvGrpSpPr>
        <p:grpSpPr>
          <a:xfrm>
            <a:off x="8696929" y="3056607"/>
            <a:ext cx="2136389" cy="2830929"/>
            <a:chOff x="10275770" y="3197633"/>
            <a:chExt cx="1866520" cy="2400272"/>
          </a:xfrm>
        </p:grpSpPr>
        <p:pic>
          <p:nvPicPr>
            <p:cNvPr id="14" name="Picture 2" descr="Image result for instagram screensh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7586" y="3249295"/>
              <a:ext cx="1722888" cy="2296948"/>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1">
              <a:extLst>
                <a:ext uri="{FF2B5EF4-FFF2-40B4-BE49-F238E27FC236}">
                  <a16:creationId xmlns="" xmlns:a16="http://schemas.microsoft.com/office/drawing/2014/main" id="{D52D3A21-EF27-4503-88CC-3847574B9D41}"/>
                </a:ext>
              </a:extLst>
            </p:cNvPr>
            <p:cNvSpPr/>
            <p:nvPr/>
          </p:nvSpPr>
          <p:spPr>
            <a:xfrm>
              <a:off x="10275770" y="3197633"/>
              <a:ext cx="1866520" cy="2400272"/>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6" name="Group 15"/>
          <p:cNvGrpSpPr/>
          <p:nvPr/>
        </p:nvGrpSpPr>
        <p:grpSpPr>
          <a:xfrm>
            <a:off x="6072848" y="3039855"/>
            <a:ext cx="2218747" cy="2850727"/>
            <a:chOff x="6608317" y="4073099"/>
            <a:chExt cx="1866520" cy="2400272"/>
          </a:xfrm>
        </p:grpSpPr>
        <p:pic>
          <p:nvPicPr>
            <p:cNvPr id="17" name="图片 18">
              <a:extLst>
                <a:ext uri="{FF2B5EF4-FFF2-40B4-BE49-F238E27FC236}">
                  <a16:creationId xmlns="" xmlns:a16="http://schemas.microsoft.com/office/drawing/2014/main" id="{CF6413C2-E92F-4EEE-B005-BABDF9450664}"/>
                </a:ext>
              </a:extLst>
            </p:cNvPr>
            <p:cNvPicPr>
              <a:picLocks noChangeAspect="1"/>
            </p:cNvPicPr>
            <p:nvPr/>
          </p:nvPicPr>
          <p:blipFill>
            <a:blip r:embed="rId6"/>
            <a:stretch>
              <a:fillRect/>
            </a:stretch>
          </p:blipFill>
          <p:spPr>
            <a:xfrm>
              <a:off x="6629970" y="4184028"/>
              <a:ext cx="1823214" cy="2289343"/>
            </a:xfrm>
            <a:prstGeom prst="rect">
              <a:avLst/>
            </a:prstGeom>
          </p:spPr>
        </p:pic>
        <p:sp>
          <p:nvSpPr>
            <p:cNvPr id="18" name="Rounded Rectangle 11">
              <a:extLst>
                <a:ext uri="{FF2B5EF4-FFF2-40B4-BE49-F238E27FC236}">
                  <a16:creationId xmlns="" xmlns:a16="http://schemas.microsoft.com/office/drawing/2014/main" id="{D52D3A21-EF27-4503-88CC-3847574B9D41}"/>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9" name="Group 18"/>
          <p:cNvGrpSpPr/>
          <p:nvPr/>
        </p:nvGrpSpPr>
        <p:grpSpPr>
          <a:xfrm>
            <a:off x="3854719" y="5453017"/>
            <a:ext cx="1378495" cy="370337"/>
            <a:chOff x="3003385" y="6324731"/>
            <a:chExt cx="1378495" cy="370337"/>
          </a:xfrm>
        </p:grpSpPr>
        <p:sp>
          <p:nvSpPr>
            <p:cNvPr id="20" name="Rounded Rectangle 11">
              <a:extLst>
                <a:ext uri="{FF2B5EF4-FFF2-40B4-BE49-F238E27FC236}">
                  <a16:creationId xmlns="" xmlns:a16="http://schemas.microsoft.com/office/drawing/2014/main" id="{D52D3A21-EF27-4503-88CC-3847574B9D41}"/>
                </a:ext>
              </a:extLst>
            </p:cNvPr>
            <p:cNvSpPr/>
            <p:nvPr/>
          </p:nvSpPr>
          <p:spPr>
            <a:xfrm>
              <a:off x="3003385" y="6324731"/>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21" name="Picture 20"/>
            <p:cNvPicPr>
              <a:picLocks noChangeAspect="1"/>
            </p:cNvPicPr>
            <p:nvPr/>
          </p:nvPicPr>
          <p:blipFill>
            <a:blip r:embed="rId7"/>
            <a:stretch>
              <a:fillRect/>
            </a:stretch>
          </p:blipFill>
          <p:spPr>
            <a:xfrm>
              <a:off x="4115508" y="6428696"/>
              <a:ext cx="266372" cy="266372"/>
            </a:xfrm>
            <a:prstGeom prst="rect">
              <a:avLst/>
            </a:prstGeom>
            <a:solidFill>
              <a:schemeClr val="bg1"/>
            </a:solidFill>
          </p:spPr>
        </p:pic>
      </p:grpSp>
      <p:cxnSp>
        <p:nvCxnSpPr>
          <p:cNvPr id="22" name="Straight Connector 21"/>
          <p:cNvCxnSpPr/>
          <p:nvPr/>
        </p:nvCxnSpPr>
        <p:spPr>
          <a:xfrm rot="16200000">
            <a:off x="2112044" y="3891527"/>
            <a:ext cx="0" cy="1224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6" idx="3"/>
          </p:cNvCxnSpPr>
          <p:nvPr/>
        </p:nvCxnSpPr>
        <p:spPr>
          <a:xfrm>
            <a:off x="2778044" y="3299172"/>
            <a:ext cx="50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Elbow Connector 23"/>
          <p:cNvCxnSpPr>
            <a:endCxn id="18" idx="0"/>
          </p:cNvCxnSpPr>
          <p:nvPr/>
        </p:nvCxnSpPr>
        <p:spPr>
          <a:xfrm>
            <a:off x="2731550" y="2900373"/>
            <a:ext cx="7033574" cy="156234"/>
          </a:xfrm>
          <a:prstGeom prst="bentConnector2">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flipV="1">
            <a:off x="2788285" y="5890582"/>
            <a:ext cx="4393937" cy="169134"/>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576822" y="4465219"/>
            <a:ext cx="496026"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18" idx="1"/>
          </p:cNvCxnSpPr>
          <p:nvPr/>
        </p:nvCxnSpPr>
        <p:spPr>
          <a:xfrm>
            <a:off x="8291595" y="4465219"/>
            <a:ext cx="405334" cy="6853"/>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28" name="Rounded Rectangle 11">
            <a:extLst>
              <a:ext uri="{FF2B5EF4-FFF2-40B4-BE49-F238E27FC236}">
                <a16:creationId xmlns="" xmlns:a16="http://schemas.microsoft.com/office/drawing/2014/main" id="{D52D3A21-EF27-4503-88CC-3847574B9D41}"/>
              </a:ext>
            </a:extLst>
          </p:cNvPr>
          <p:cNvSpPr/>
          <p:nvPr/>
        </p:nvSpPr>
        <p:spPr>
          <a:xfrm>
            <a:off x="6286050" y="4761840"/>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pic>
        <p:nvPicPr>
          <p:cNvPr id="29" name="Picture 28"/>
          <p:cNvPicPr>
            <a:picLocks noChangeAspect="1"/>
          </p:cNvPicPr>
          <p:nvPr/>
        </p:nvPicPr>
        <p:blipFill>
          <a:blip r:embed="rId7"/>
          <a:stretch>
            <a:fillRect/>
          </a:stretch>
        </p:blipFill>
        <p:spPr>
          <a:xfrm>
            <a:off x="7938251" y="5554196"/>
            <a:ext cx="312107" cy="312107"/>
          </a:xfrm>
          <a:prstGeom prst="rect">
            <a:avLst/>
          </a:prstGeom>
          <a:noFill/>
        </p:spPr>
      </p:pic>
      <p:sp>
        <p:nvSpPr>
          <p:cNvPr id="30" name="Rounded Rectangle 11">
            <a:extLst>
              <a:ext uri="{FF2B5EF4-FFF2-40B4-BE49-F238E27FC236}">
                <a16:creationId xmlns="" xmlns:a16="http://schemas.microsoft.com/office/drawing/2014/main" id="{D52D3A21-EF27-4503-88CC-3847574B9D41}"/>
              </a:ext>
            </a:extLst>
          </p:cNvPr>
          <p:cNvSpPr/>
          <p:nvPr/>
        </p:nvSpPr>
        <p:spPr>
          <a:xfrm>
            <a:off x="6295153" y="5112446"/>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31" name="Rectangle 30"/>
          <p:cNvSpPr/>
          <p:nvPr/>
        </p:nvSpPr>
        <p:spPr>
          <a:xfrm>
            <a:off x="3146159" y="2669172"/>
            <a:ext cx="7826644" cy="3649936"/>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611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par>
                                <p:cTn id="15" presetID="9"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dissolve">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932333" y="1891421"/>
            <a:ext cx="4880138" cy="4230410"/>
          </a:xfrm>
        </p:spPr>
        <p:txBody>
          <a:bodyPr/>
          <a:lstStyle/>
          <a:p>
            <a:r>
              <a:rPr lang="en-US" sz="3200" dirty="0"/>
              <a:t>Android adopts an isolation-based security </a:t>
            </a:r>
            <a:r>
              <a:rPr lang="en-US" sz="3200" dirty="0" smtClean="0"/>
              <a:t>mechanism</a:t>
            </a:r>
          </a:p>
          <a:p>
            <a:pPr marL="863615" lvl="1" indent="-457200">
              <a:buSzPct val="80000"/>
              <a:buFont typeface="Wingdings" charset="2"/>
              <a:buChar char="§"/>
            </a:pPr>
            <a:r>
              <a:rPr lang="en-US" sz="2800" dirty="0" smtClean="0">
                <a:latin typeface="Cambria" charset="0"/>
                <a:ea typeface="Cambria" charset="0"/>
                <a:cs typeface="Cambria" charset="0"/>
              </a:rPr>
              <a:t>Isolation between apps</a:t>
            </a:r>
          </a:p>
          <a:p>
            <a:pPr marL="863615" lvl="1" indent="-457200">
              <a:buSzPct val="80000"/>
              <a:buFont typeface="Wingdings" charset="2"/>
              <a:buChar char="§"/>
            </a:pPr>
            <a:r>
              <a:rPr lang="en-US" sz="2800" dirty="0" smtClean="0">
                <a:latin typeface="Cambria" charset="0"/>
                <a:ea typeface="Cambria" charset="0"/>
                <a:cs typeface="Cambria" charset="0"/>
              </a:rPr>
              <a:t>Controlled inter-app communication</a:t>
            </a:r>
            <a:r>
              <a:rPr lang="en-US" sz="2800" dirty="0">
                <a:latin typeface="Cambria" charset="0"/>
                <a:ea typeface="Cambria" charset="0"/>
                <a:cs typeface="Cambria" charset="0"/>
              </a:rPr>
              <a:t> </a:t>
            </a:r>
            <a:r>
              <a:rPr lang="en-US" sz="2800" dirty="0" smtClean="0">
                <a:latin typeface="Cambria" charset="0"/>
                <a:ea typeface="Cambria" charset="0"/>
                <a:cs typeface="Cambria" charset="0"/>
              </a:rPr>
              <a:t>through specific interface. </a:t>
            </a:r>
            <a:endParaRPr lang="en-US" sz="2800" dirty="0">
              <a:latin typeface="Cambria" charset="0"/>
              <a:ea typeface="Cambria" charset="0"/>
              <a:cs typeface="Cambria" charset="0"/>
            </a:endParaRPr>
          </a:p>
          <a:p>
            <a:pPr marL="0" indent="0">
              <a:buNone/>
            </a:pPr>
            <a:endParaRPr lang="en-US" sz="2800" dirty="0"/>
          </a:p>
        </p:txBody>
      </p:sp>
      <p:sp>
        <p:nvSpPr>
          <p:cNvPr id="3" name="Title 2"/>
          <p:cNvSpPr>
            <a:spLocks noGrp="1"/>
          </p:cNvSpPr>
          <p:nvPr>
            <p:ph type="title"/>
          </p:nvPr>
        </p:nvSpPr>
        <p:spPr/>
        <p:txBody>
          <a:bodyPr/>
          <a:lstStyle/>
          <a:p>
            <a:r>
              <a:rPr lang="en-US" dirty="0"/>
              <a:t>Android App Isolation</a:t>
            </a:r>
          </a:p>
        </p:txBody>
      </p:sp>
      <p:sp>
        <p:nvSpPr>
          <p:cNvPr id="5" name="Rounded Rectangle 4"/>
          <p:cNvSpPr/>
          <p:nvPr/>
        </p:nvSpPr>
        <p:spPr>
          <a:xfrm>
            <a:off x="6351271" y="2123269"/>
            <a:ext cx="1828800" cy="3068664"/>
          </a:xfrm>
          <a:prstGeom prst="roundRect">
            <a:avLst>
              <a:gd name="adj" fmla="val 8702"/>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a:solidFill>
                  <a:schemeClr val="accent5"/>
                </a:solidFill>
                <a:latin typeface="Cambria" charset="0"/>
                <a:ea typeface="Cambria" charset="0"/>
                <a:cs typeface="Cambria" charset="0"/>
              </a:rPr>
              <a:t>App_A</a:t>
            </a:r>
            <a:endParaRPr lang="en-US" sz="1800" b="1" dirty="0">
              <a:solidFill>
                <a:schemeClr val="accent5"/>
              </a:solidFill>
              <a:latin typeface="Cambria" charset="0"/>
              <a:ea typeface="Cambria" charset="0"/>
              <a:cs typeface="Cambria" charset="0"/>
            </a:endParaRPr>
          </a:p>
        </p:txBody>
      </p:sp>
      <p:sp>
        <p:nvSpPr>
          <p:cNvPr id="6" name="Rounded Rectangle 5"/>
          <p:cNvSpPr/>
          <p:nvPr/>
        </p:nvSpPr>
        <p:spPr>
          <a:xfrm>
            <a:off x="9357333" y="2123268"/>
            <a:ext cx="1793851" cy="3068665"/>
          </a:xfrm>
          <a:prstGeom prst="roundRect">
            <a:avLst>
              <a:gd name="adj" fmla="val 8702"/>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a:solidFill>
                  <a:srgbClr val="00B050"/>
                </a:solidFill>
                <a:latin typeface="Cambria" charset="0"/>
                <a:ea typeface="Cambria" charset="0"/>
                <a:cs typeface="Cambria" charset="0"/>
              </a:rPr>
              <a:t>App_B</a:t>
            </a:r>
            <a:endParaRPr lang="en-US" sz="1800" b="1" dirty="0">
              <a:solidFill>
                <a:srgbClr val="00B050"/>
              </a:solidFill>
              <a:latin typeface="Cambria" charset="0"/>
              <a:ea typeface="Cambria" charset="0"/>
              <a:cs typeface="Cambria" charset="0"/>
            </a:endParaRPr>
          </a:p>
        </p:txBody>
      </p:sp>
      <p:sp>
        <p:nvSpPr>
          <p:cNvPr id="7" name="Rectangle 6"/>
          <p:cNvSpPr/>
          <p:nvPr/>
        </p:nvSpPr>
        <p:spPr>
          <a:xfrm>
            <a:off x="6568247" y="2712206"/>
            <a:ext cx="1425843" cy="573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Content</a:t>
            </a:r>
            <a:r>
              <a:rPr lang="zh-CN" altLang="en-US" sz="1800" dirty="0">
                <a:solidFill>
                  <a:schemeClr val="tx1"/>
                </a:solidFill>
                <a:latin typeface="Cambria" charset="0"/>
                <a:ea typeface="Cambria" charset="0"/>
                <a:cs typeface="Cambria" charset="0"/>
              </a:rPr>
              <a:t> </a:t>
            </a:r>
            <a:r>
              <a:rPr lang="en-US" altLang="zh-CN" sz="1800" dirty="0">
                <a:solidFill>
                  <a:schemeClr val="tx1"/>
                </a:solidFill>
                <a:latin typeface="Cambria" charset="0"/>
                <a:ea typeface="Cambria" charset="0"/>
                <a:cs typeface="Cambria" charset="0"/>
              </a:rPr>
              <a:t>Provider</a:t>
            </a:r>
            <a:endParaRPr lang="en-US" sz="1800" dirty="0">
              <a:solidFill>
                <a:schemeClr val="tx1"/>
              </a:solidFill>
              <a:latin typeface="Cambria" charset="0"/>
              <a:ea typeface="Cambria" charset="0"/>
              <a:cs typeface="Cambria" charset="0"/>
            </a:endParaRPr>
          </a:p>
        </p:txBody>
      </p:sp>
      <p:sp>
        <p:nvSpPr>
          <p:cNvPr id="8" name="Rectangle 7"/>
          <p:cNvSpPr/>
          <p:nvPr/>
        </p:nvSpPr>
        <p:spPr>
          <a:xfrm>
            <a:off x="6568246" y="3755210"/>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Resources</a:t>
            </a:r>
            <a:endParaRPr lang="en-US" sz="1800" dirty="0">
              <a:solidFill>
                <a:schemeClr val="tx1"/>
              </a:solidFill>
              <a:latin typeface="Cambria" charset="0"/>
              <a:ea typeface="Cambria" charset="0"/>
              <a:cs typeface="Cambria" charset="0"/>
            </a:endParaRPr>
          </a:p>
        </p:txBody>
      </p:sp>
      <p:sp>
        <p:nvSpPr>
          <p:cNvPr id="9" name="Rectangle 8"/>
          <p:cNvSpPr/>
          <p:nvPr/>
        </p:nvSpPr>
        <p:spPr>
          <a:xfrm>
            <a:off x="6568245" y="4426255"/>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Permissions</a:t>
            </a:r>
            <a:endParaRPr lang="en-US" sz="1800" dirty="0">
              <a:solidFill>
                <a:schemeClr val="tx1"/>
              </a:solidFill>
              <a:latin typeface="Cambria" charset="0"/>
              <a:ea typeface="Cambria" charset="0"/>
              <a:cs typeface="Cambria" charset="0"/>
            </a:endParaRPr>
          </a:p>
        </p:txBody>
      </p:sp>
      <p:sp>
        <p:nvSpPr>
          <p:cNvPr id="10" name="Rectangle 9"/>
          <p:cNvSpPr/>
          <p:nvPr/>
        </p:nvSpPr>
        <p:spPr>
          <a:xfrm>
            <a:off x="9541336" y="2712206"/>
            <a:ext cx="1425843" cy="573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Content</a:t>
            </a:r>
            <a:r>
              <a:rPr lang="zh-CN" altLang="en-US" sz="1800" dirty="0">
                <a:solidFill>
                  <a:schemeClr val="tx1"/>
                </a:solidFill>
                <a:latin typeface="Cambria" charset="0"/>
                <a:ea typeface="Cambria" charset="0"/>
                <a:cs typeface="Cambria" charset="0"/>
              </a:rPr>
              <a:t> </a:t>
            </a:r>
            <a:r>
              <a:rPr lang="en-US" altLang="zh-CN" sz="1800" dirty="0">
                <a:solidFill>
                  <a:schemeClr val="tx1"/>
                </a:solidFill>
                <a:latin typeface="Cambria" charset="0"/>
                <a:ea typeface="Cambria" charset="0"/>
                <a:cs typeface="Cambria" charset="0"/>
              </a:rPr>
              <a:t>Provider</a:t>
            </a:r>
            <a:endParaRPr lang="en-US" sz="1800" dirty="0">
              <a:solidFill>
                <a:schemeClr val="tx1"/>
              </a:solidFill>
              <a:latin typeface="Cambria" charset="0"/>
              <a:ea typeface="Cambria" charset="0"/>
              <a:cs typeface="Cambria" charset="0"/>
            </a:endParaRPr>
          </a:p>
        </p:txBody>
      </p:sp>
      <p:sp>
        <p:nvSpPr>
          <p:cNvPr id="11" name="Rectangle 10"/>
          <p:cNvSpPr/>
          <p:nvPr/>
        </p:nvSpPr>
        <p:spPr>
          <a:xfrm>
            <a:off x="9541339" y="3739712"/>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Resources</a:t>
            </a:r>
            <a:endParaRPr lang="en-US" sz="1800" dirty="0">
              <a:solidFill>
                <a:schemeClr val="tx1"/>
              </a:solidFill>
              <a:latin typeface="Cambria" charset="0"/>
              <a:ea typeface="Cambria" charset="0"/>
              <a:cs typeface="Cambria" charset="0"/>
            </a:endParaRPr>
          </a:p>
        </p:txBody>
      </p:sp>
      <p:sp>
        <p:nvSpPr>
          <p:cNvPr id="12" name="Rectangle 11"/>
          <p:cNvSpPr/>
          <p:nvPr/>
        </p:nvSpPr>
        <p:spPr>
          <a:xfrm>
            <a:off x="9541338" y="4410757"/>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Permissions</a:t>
            </a:r>
            <a:endParaRPr lang="en-US" sz="1800" dirty="0">
              <a:solidFill>
                <a:schemeClr val="tx1"/>
              </a:solidFill>
              <a:latin typeface="Cambria" charset="0"/>
              <a:ea typeface="Cambria" charset="0"/>
              <a:cs typeface="Cambria" charset="0"/>
            </a:endParaRPr>
          </a:p>
        </p:txBody>
      </p:sp>
      <p:cxnSp>
        <p:nvCxnSpPr>
          <p:cNvPr id="14" name="Straight Arrow Connector 13"/>
          <p:cNvCxnSpPr/>
          <p:nvPr/>
        </p:nvCxnSpPr>
        <p:spPr>
          <a:xfrm>
            <a:off x="6893711" y="3301141"/>
            <a:ext cx="0" cy="46800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7746118" y="3270146"/>
            <a:ext cx="0" cy="46800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7994089" y="2867187"/>
            <a:ext cx="1547247" cy="0"/>
          </a:xfrm>
          <a:prstGeom prst="straightConnector1">
            <a:avLst/>
          </a:prstGeom>
          <a:ln w="285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994088" y="3130659"/>
            <a:ext cx="1547248" cy="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784503" y="2123268"/>
            <a:ext cx="0" cy="306866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Rounded Corners 6"/>
          <p:cNvSpPr/>
          <p:nvPr/>
        </p:nvSpPr>
        <p:spPr>
          <a:xfrm>
            <a:off x="1113138" y="5525335"/>
            <a:ext cx="10146535" cy="90102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C00000"/>
                </a:solidFill>
                <a:latin typeface="Cambria" charset="0"/>
                <a:ea typeface="Cambria" charset="0"/>
                <a:cs typeface="Cambria" charset="0"/>
              </a:rPr>
              <a:t>Strong isolation may hinder benign apps from communicating and collaborating with one another effectively</a:t>
            </a:r>
            <a:endParaRPr lang="zh-CN" altLang="en-US" sz="2800" dirty="0">
              <a:solidFill>
                <a:srgbClr val="C00000"/>
              </a:solidFill>
              <a:latin typeface="Cambria" charset="0"/>
              <a:ea typeface="Cambria" charset="0"/>
              <a:cs typeface="Cambria" charset="0"/>
            </a:endParaRPr>
          </a:p>
        </p:txBody>
      </p:sp>
    </p:spTree>
    <p:extLst>
      <p:ext uri="{BB962C8B-B14F-4D97-AF65-F5344CB8AC3E}">
        <p14:creationId xmlns:p14="http://schemas.microsoft.com/office/powerpoint/2010/main" val="197614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up)">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6">
            <a:extLst>
              <a:ext uri="{FF2B5EF4-FFF2-40B4-BE49-F238E27FC236}">
                <a16:creationId xmlns="" xmlns:a16="http://schemas.microsoft.com/office/drawing/2014/main" id="{EC8E5D17-5DE9-452B-9D57-BC756C8086C9}"/>
              </a:ext>
            </a:extLst>
          </p:cNvPr>
          <p:cNvSpPr txBox="1">
            <a:spLocks noGrp="1"/>
          </p:cNvSpPr>
          <p:nvPr>
            <p:ph type="title"/>
          </p:nvPr>
        </p:nvSpPr>
        <p:spPr>
          <a:xfrm>
            <a:off x="917989" y="333187"/>
            <a:ext cx="10341684" cy="1054250"/>
          </a:xfrm>
          <a:prstGeom prst="rect">
            <a:avLst/>
          </a:prstGeom>
          <a:noFill/>
          <a:ln>
            <a:noFill/>
          </a:ln>
        </p:spPr>
        <p:txBody>
          <a:bodyPr lIns="91425" tIns="45700" rIns="91425" bIns="45700" anchor="t" anchorCtr="0">
            <a:noAutofit/>
          </a:bodyPr>
          <a:lstStyle/>
          <a:p>
            <a:pPr>
              <a:buSzPct val="25000"/>
            </a:pPr>
            <a:r>
              <a:rPr lang="en-US" dirty="0">
                <a:solidFill>
                  <a:srgbClr val="0070C0"/>
                </a:solidFill>
              </a:rPr>
              <a:t>A R</a:t>
            </a:r>
            <a:r>
              <a:rPr lang="en-US" altLang="zh-CN" dirty="0">
                <a:solidFill>
                  <a:srgbClr val="0070C0"/>
                </a:solidFill>
              </a:rPr>
              <a:t>eal-world</a:t>
            </a:r>
            <a:r>
              <a:rPr lang="en-US" dirty="0">
                <a:solidFill>
                  <a:srgbClr val="0070C0"/>
                </a:solidFill>
              </a:rPr>
              <a:t> Example of Android Task</a:t>
            </a:r>
          </a:p>
        </p:txBody>
      </p:sp>
      <p:pic>
        <p:nvPicPr>
          <p:cNvPr id="9" name="Shape 131">
            <a:extLst>
              <a:ext uri="{FF2B5EF4-FFF2-40B4-BE49-F238E27FC236}">
                <a16:creationId xmlns="" xmlns:a16="http://schemas.microsoft.com/office/drawing/2014/main" id="{CC01CFE8-729A-4BB1-9944-FC846CA1B0E0}"/>
              </a:ext>
            </a:extLst>
          </p:cNvPr>
          <p:cNvPicPr preferRelativeResize="0"/>
          <p:nvPr/>
        </p:nvPicPr>
        <p:blipFill rotWithShape="1">
          <a:blip r:embed="rId3">
            <a:alphaModFix/>
          </a:blip>
          <a:srcRect/>
          <a:stretch/>
        </p:blipFill>
        <p:spPr>
          <a:xfrm>
            <a:off x="3614791" y="1387437"/>
            <a:ext cx="996697" cy="937381"/>
          </a:xfrm>
          <a:prstGeom prst="rect">
            <a:avLst/>
          </a:prstGeom>
          <a:noFill/>
          <a:ln>
            <a:noFill/>
          </a:ln>
        </p:spPr>
      </p:pic>
      <p:pic>
        <p:nvPicPr>
          <p:cNvPr id="12" name="Shape 134">
            <a:extLst>
              <a:ext uri="{FF2B5EF4-FFF2-40B4-BE49-F238E27FC236}">
                <a16:creationId xmlns="" xmlns:a16="http://schemas.microsoft.com/office/drawing/2014/main" id="{BC2B3872-5B82-4B77-B1B4-8929DEA13C4B}"/>
              </a:ext>
            </a:extLst>
          </p:cNvPr>
          <p:cNvPicPr preferRelativeResize="0"/>
          <p:nvPr/>
        </p:nvPicPr>
        <p:blipFill rotWithShape="1">
          <a:blip r:embed="rId4">
            <a:alphaModFix/>
          </a:blip>
          <a:srcRect/>
          <a:stretch/>
        </p:blipFill>
        <p:spPr>
          <a:xfrm>
            <a:off x="6289981" y="1102329"/>
            <a:ext cx="1509962" cy="1409518"/>
          </a:xfrm>
          <a:prstGeom prst="rect">
            <a:avLst/>
          </a:prstGeom>
          <a:noFill/>
          <a:ln>
            <a:noFill/>
          </a:ln>
        </p:spPr>
      </p:pic>
      <p:sp>
        <p:nvSpPr>
          <p:cNvPr id="2" name="Rectangle: Rounded Corners 1"/>
          <p:cNvSpPr/>
          <p:nvPr/>
        </p:nvSpPr>
        <p:spPr>
          <a:xfrm>
            <a:off x="1261735" y="3530845"/>
            <a:ext cx="8589567" cy="2034297"/>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Box 2"/>
          <p:cNvSpPr txBox="1"/>
          <p:nvPr/>
        </p:nvSpPr>
        <p:spPr>
          <a:xfrm>
            <a:off x="1408037" y="3983839"/>
            <a:ext cx="1740665" cy="1200329"/>
          </a:xfrm>
          <a:prstGeom prst="rect">
            <a:avLst/>
          </a:prstGeom>
          <a:noFill/>
        </p:spPr>
        <p:txBody>
          <a:bodyPr wrap="square" rtlCol="0">
            <a:spAutoFit/>
          </a:bodyPr>
          <a:lstStyle/>
          <a:p>
            <a:pPr algn="ctr"/>
            <a:r>
              <a:rPr lang="en-US" altLang="zh-CN" sz="3600" b="1" dirty="0">
                <a:solidFill>
                  <a:schemeClr val="tx1"/>
                </a:solidFill>
              </a:rPr>
              <a:t>Back</a:t>
            </a:r>
          </a:p>
          <a:p>
            <a:pPr algn="ctr"/>
            <a:r>
              <a:rPr lang="en-US" altLang="zh-CN" sz="3600" b="1" dirty="0">
                <a:solidFill>
                  <a:schemeClr val="tx1"/>
                </a:solidFill>
              </a:rPr>
              <a:t>Stack</a:t>
            </a:r>
            <a:endParaRPr lang="zh-CN" altLang="en-US" sz="3600" b="1" dirty="0">
              <a:solidFill>
                <a:schemeClr val="tx1"/>
              </a:solidFill>
            </a:endParaRPr>
          </a:p>
        </p:txBody>
      </p:sp>
      <p:pic>
        <p:nvPicPr>
          <p:cNvPr id="19" name="图片 18">
            <a:extLst>
              <a:ext uri="{FF2B5EF4-FFF2-40B4-BE49-F238E27FC236}">
                <a16:creationId xmlns="" xmlns:a16="http://schemas.microsoft.com/office/drawing/2014/main" id="{CF6413C2-E92F-4EEE-B005-BABDF9450664}"/>
              </a:ext>
            </a:extLst>
          </p:cNvPr>
          <p:cNvPicPr>
            <a:picLocks noChangeAspect="1"/>
          </p:cNvPicPr>
          <p:nvPr/>
        </p:nvPicPr>
        <p:blipFill>
          <a:blip r:embed="rId5"/>
          <a:stretch>
            <a:fillRect/>
          </a:stretch>
        </p:blipFill>
        <p:spPr>
          <a:xfrm>
            <a:off x="5498647" y="3930686"/>
            <a:ext cx="1229601" cy="1543965"/>
          </a:xfrm>
          <a:prstGeom prst="rect">
            <a:avLst/>
          </a:prstGeom>
        </p:spPr>
      </p:pic>
      <p:pic>
        <p:nvPicPr>
          <p:cNvPr id="18" name="图片 17">
            <a:extLst>
              <a:ext uri="{FF2B5EF4-FFF2-40B4-BE49-F238E27FC236}">
                <a16:creationId xmlns="" xmlns:a16="http://schemas.microsoft.com/office/drawing/2014/main" id="{FEBEE048-93E9-4F48-AFDD-23A94B21CC1A}"/>
              </a:ext>
            </a:extLst>
          </p:cNvPr>
          <p:cNvPicPr>
            <a:picLocks noChangeAspect="1"/>
          </p:cNvPicPr>
          <p:nvPr/>
        </p:nvPicPr>
        <p:blipFill>
          <a:blip r:embed="rId6"/>
          <a:stretch>
            <a:fillRect/>
          </a:stretch>
        </p:blipFill>
        <p:spPr>
          <a:xfrm>
            <a:off x="3557852" y="3918793"/>
            <a:ext cx="1194290" cy="1555858"/>
          </a:xfrm>
          <a:prstGeom prst="rect">
            <a:avLst/>
          </a:prstGeom>
        </p:spPr>
      </p:pic>
      <p:pic>
        <p:nvPicPr>
          <p:cNvPr id="2050" name="Picture 2" descr="Image result for instagram screensh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45546" y="3887792"/>
            <a:ext cx="1213518" cy="161785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p:cNvCxnSpPr>
            <a:stCxn id="2078" idx="2"/>
            <a:endCxn id="18" idx="0"/>
          </p:cNvCxnSpPr>
          <p:nvPr/>
        </p:nvCxnSpPr>
        <p:spPr>
          <a:xfrm>
            <a:off x="4130120" y="3018287"/>
            <a:ext cx="24877" cy="90050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078" idx="2"/>
            <a:endCxn id="2050" idx="0"/>
          </p:cNvCxnSpPr>
          <p:nvPr/>
        </p:nvCxnSpPr>
        <p:spPr>
          <a:xfrm>
            <a:off x="4130120" y="3018287"/>
            <a:ext cx="4022185" cy="86950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65" idx="2"/>
            <a:endCxn id="19" idx="0"/>
          </p:cNvCxnSpPr>
          <p:nvPr/>
        </p:nvCxnSpPr>
        <p:spPr>
          <a:xfrm flipH="1">
            <a:off x="6113448" y="3036009"/>
            <a:ext cx="945672" cy="89467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051" name="Arrow: Right 2050"/>
          <p:cNvSpPr/>
          <p:nvPr/>
        </p:nvSpPr>
        <p:spPr>
          <a:xfrm>
            <a:off x="4930436" y="4547994"/>
            <a:ext cx="362595" cy="2974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Arrow: Right 35"/>
          <p:cNvSpPr/>
          <p:nvPr/>
        </p:nvSpPr>
        <p:spPr>
          <a:xfrm>
            <a:off x="6942011" y="4548369"/>
            <a:ext cx="362595" cy="2974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17">
            <a:extLst/>
          </p:cNvPr>
          <p:cNvCxnSpPr/>
          <p:nvPr/>
        </p:nvCxnSpPr>
        <p:spPr>
          <a:xfrm>
            <a:off x="5586722" y="936433"/>
            <a:ext cx="0" cy="2460749"/>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55" name="Straight Connector 2054"/>
          <p:cNvCxnSpPr>
            <a:stCxn id="9" idx="3"/>
            <a:endCxn id="9" idx="3"/>
          </p:cNvCxnSpPr>
          <p:nvPr/>
        </p:nvCxnSpPr>
        <p:spPr>
          <a:xfrm>
            <a:off x="4611488" y="1856128"/>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078" name="Rectangle: Rounded Corners 2077"/>
          <p:cNvSpPr/>
          <p:nvPr/>
        </p:nvSpPr>
        <p:spPr>
          <a:xfrm>
            <a:off x="3214107" y="1102329"/>
            <a:ext cx="1832026" cy="191595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Rectangle: Rounded Corners 64"/>
          <p:cNvSpPr/>
          <p:nvPr/>
        </p:nvSpPr>
        <p:spPr>
          <a:xfrm>
            <a:off x="6143107" y="1120051"/>
            <a:ext cx="1832026" cy="191595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42"/>
          <p:cNvSpPr txBox="1"/>
          <p:nvPr/>
        </p:nvSpPr>
        <p:spPr>
          <a:xfrm>
            <a:off x="1670756" y="5922089"/>
            <a:ext cx="7281333" cy="523220"/>
          </a:xfrm>
          <a:prstGeom prst="rect">
            <a:avLst/>
          </a:prstGeom>
          <a:noFill/>
        </p:spPr>
        <p:txBody>
          <a:bodyPr wrap="square" rtlCol="0">
            <a:spAutoFit/>
          </a:bodyPr>
          <a:lstStyle/>
          <a:p>
            <a:pPr algn="ctr"/>
            <a:r>
              <a:rPr lang="en-US" altLang="zh-CN" sz="2800" dirty="0">
                <a:solidFill>
                  <a:srgbClr val="FF0000"/>
                </a:solidFill>
              </a:rPr>
              <a:t>Task gives additional privilege over isolation</a:t>
            </a:r>
            <a:endParaRPr lang="zh-CN" altLang="en-US" sz="2800" dirty="0">
              <a:solidFill>
                <a:srgbClr val="FF0000"/>
              </a:solidFill>
            </a:endParaRPr>
          </a:p>
        </p:txBody>
      </p:sp>
    </p:spTree>
    <p:extLst>
      <p:ext uri="{BB962C8B-B14F-4D97-AF65-F5344CB8AC3E}">
        <p14:creationId xmlns:p14="http://schemas.microsoft.com/office/powerpoint/2010/main" val="60824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C05B4EC1-9F5A-4441-92C8-494B785891AC}"/>
              </a:ext>
            </a:extLst>
          </p:cNvPr>
          <p:cNvSpPr>
            <a:spLocks noGrp="1"/>
          </p:cNvSpPr>
          <p:nvPr>
            <p:ph type="title"/>
          </p:nvPr>
        </p:nvSpPr>
        <p:spPr>
          <a:xfrm>
            <a:off x="497620" y="305233"/>
            <a:ext cx="11495314" cy="1054100"/>
          </a:xfrm>
        </p:spPr>
        <p:txBody>
          <a:bodyPr/>
          <a:lstStyle/>
          <a:p>
            <a:r>
              <a:rPr lang="en-US" altLang="zh-CN" dirty="0">
                <a:solidFill>
                  <a:srgbClr val="0070C0"/>
                </a:solidFill>
              </a:rPr>
              <a:t>UI Phishing Attack</a:t>
            </a:r>
            <a:endParaRPr lang="zh-CN" altLang="en-US" dirty="0">
              <a:solidFill>
                <a:srgbClr val="0070C0"/>
              </a:solidFill>
            </a:endParaRPr>
          </a:p>
        </p:txBody>
      </p:sp>
      <p:grpSp>
        <p:nvGrpSpPr>
          <p:cNvPr id="28" name="Group 27"/>
          <p:cNvGrpSpPr/>
          <p:nvPr/>
        </p:nvGrpSpPr>
        <p:grpSpPr>
          <a:xfrm>
            <a:off x="736239" y="5180883"/>
            <a:ext cx="1332000" cy="1260000"/>
            <a:chOff x="1434388" y="6255452"/>
            <a:chExt cx="1332000" cy="1260000"/>
          </a:xfrm>
        </p:grpSpPr>
        <p:pic>
          <p:nvPicPr>
            <p:cNvPr id="29" name="Picture 25">
              <a:extLst/>
            </p:cNvPr>
            <p:cNvPicPr>
              <a:picLocks noChangeAspect="1"/>
            </p:cNvPicPr>
            <p:nvPr/>
          </p:nvPicPr>
          <p:blipFill>
            <a:blip r:embed="rId3"/>
            <a:stretch>
              <a:fillRect/>
            </a:stretch>
          </p:blipFill>
          <p:spPr>
            <a:xfrm>
              <a:off x="1690764" y="6577110"/>
              <a:ext cx="818036" cy="773411"/>
            </a:xfrm>
            <a:prstGeom prst="rect">
              <a:avLst/>
            </a:prstGeom>
          </p:spPr>
        </p:pic>
        <p:sp>
          <p:nvSpPr>
            <p:cNvPr id="30" name="Rounded Rectangle 2">
              <a:extLst/>
            </p:cNvPr>
            <p:cNvSpPr/>
            <p:nvPr/>
          </p:nvSpPr>
          <p:spPr>
            <a:xfrm>
              <a:off x="1434388" y="6255452"/>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31" name="Group 30"/>
          <p:cNvGrpSpPr/>
          <p:nvPr/>
        </p:nvGrpSpPr>
        <p:grpSpPr>
          <a:xfrm>
            <a:off x="736239" y="2299369"/>
            <a:ext cx="1332000" cy="1260000"/>
            <a:chOff x="1477040" y="3087623"/>
            <a:chExt cx="1332000" cy="1260000"/>
          </a:xfrm>
        </p:grpSpPr>
        <p:sp>
          <p:nvSpPr>
            <p:cNvPr id="32" name="Rounded Rectangle 11">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33" name="Picture 3">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34" name="Group 33"/>
          <p:cNvGrpSpPr/>
          <p:nvPr/>
        </p:nvGrpSpPr>
        <p:grpSpPr>
          <a:xfrm>
            <a:off x="2599483" y="2530570"/>
            <a:ext cx="2267534" cy="2850727"/>
            <a:chOff x="2250170" y="4109435"/>
            <a:chExt cx="1866520" cy="2363936"/>
          </a:xfrm>
        </p:grpSpPr>
        <p:pic>
          <p:nvPicPr>
            <p:cNvPr id="35" name="图片 17">
              <a:extLst/>
            </p:cNvPr>
            <p:cNvPicPr>
              <a:picLocks noChangeAspect="1"/>
            </p:cNvPicPr>
            <p:nvPr/>
          </p:nvPicPr>
          <p:blipFill>
            <a:blip r:embed="rId5"/>
            <a:stretch>
              <a:fillRect/>
            </a:stretch>
          </p:blipFill>
          <p:spPr>
            <a:xfrm>
              <a:off x="2302113" y="4109435"/>
              <a:ext cx="1814577" cy="2363936"/>
            </a:xfrm>
            <a:prstGeom prst="rect">
              <a:avLst/>
            </a:prstGeom>
          </p:spPr>
        </p:pic>
        <p:sp>
          <p:nvSpPr>
            <p:cNvPr id="36" name="Rounded Rectangle 11">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40" name="Group 39"/>
          <p:cNvGrpSpPr/>
          <p:nvPr/>
        </p:nvGrpSpPr>
        <p:grpSpPr>
          <a:xfrm>
            <a:off x="5363043" y="2530570"/>
            <a:ext cx="2218747" cy="2850727"/>
            <a:chOff x="6608317" y="4073099"/>
            <a:chExt cx="1866520" cy="2400272"/>
          </a:xfrm>
        </p:grpSpPr>
        <p:pic>
          <p:nvPicPr>
            <p:cNvPr id="41" name="图片 18">
              <a:extLst/>
            </p:cNvPr>
            <p:cNvPicPr>
              <a:picLocks noChangeAspect="1"/>
            </p:cNvPicPr>
            <p:nvPr/>
          </p:nvPicPr>
          <p:blipFill>
            <a:blip r:embed="rId6"/>
            <a:stretch>
              <a:fillRect/>
            </a:stretch>
          </p:blipFill>
          <p:spPr>
            <a:xfrm>
              <a:off x="6629970" y="4184028"/>
              <a:ext cx="1823214" cy="2289343"/>
            </a:xfrm>
            <a:prstGeom prst="rect">
              <a:avLst/>
            </a:prstGeom>
          </p:spPr>
        </p:pic>
        <p:sp>
          <p:nvSpPr>
            <p:cNvPr id="42" name="Rounded Rectangle 11">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43" name="Group 42"/>
          <p:cNvGrpSpPr/>
          <p:nvPr/>
        </p:nvGrpSpPr>
        <p:grpSpPr>
          <a:xfrm>
            <a:off x="3144914" y="4943732"/>
            <a:ext cx="1378495" cy="370337"/>
            <a:chOff x="3003385" y="6324731"/>
            <a:chExt cx="1378495" cy="370337"/>
          </a:xfrm>
        </p:grpSpPr>
        <p:sp>
          <p:nvSpPr>
            <p:cNvPr id="44" name="Rounded Rectangle 11">
              <a:extLst/>
            </p:cNvPr>
            <p:cNvSpPr/>
            <p:nvPr/>
          </p:nvSpPr>
          <p:spPr>
            <a:xfrm>
              <a:off x="3003385" y="6324731"/>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45" name="Picture 44"/>
            <p:cNvPicPr>
              <a:picLocks noChangeAspect="1"/>
            </p:cNvPicPr>
            <p:nvPr/>
          </p:nvPicPr>
          <p:blipFill>
            <a:blip r:embed="rId7"/>
            <a:stretch>
              <a:fillRect/>
            </a:stretch>
          </p:blipFill>
          <p:spPr>
            <a:xfrm>
              <a:off x="4115508" y="6428696"/>
              <a:ext cx="266372" cy="266372"/>
            </a:xfrm>
            <a:prstGeom prst="rect">
              <a:avLst/>
            </a:prstGeom>
            <a:solidFill>
              <a:schemeClr val="bg1"/>
            </a:solidFill>
          </p:spPr>
        </p:pic>
      </p:grpSp>
      <p:cxnSp>
        <p:nvCxnSpPr>
          <p:cNvPr id="47" name="Straight Connector 46"/>
          <p:cNvCxnSpPr>
            <a:stCxn id="32" idx="3"/>
          </p:cNvCxnSpPr>
          <p:nvPr/>
        </p:nvCxnSpPr>
        <p:spPr>
          <a:xfrm>
            <a:off x="2068239" y="2929369"/>
            <a:ext cx="50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Elbow Connector 24"/>
          <p:cNvCxnSpPr>
            <a:stCxn id="30" idx="3"/>
            <a:endCxn id="42" idx="2"/>
          </p:cNvCxnSpPr>
          <p:nvPr/>
        </p:nvCxnSpPr>
        <p:spPr>
          <a:xfrm flipV="1">
            <a:off x="2068239" y="5381297"/>
            <a:ext cx="4404178" cy="429586"/>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867017" y="3955934"/>
            <a:ext cx="496026"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44" idx="1"/>
          </p:cNvCxnSpPr>
          <p:nvPr/>
        </p:nvCxnSpPr>
        <p:spPr>
          <a:xfrm>
            <a:off x="7581790" y="3955934"/>
            <a:ext cx="405334" cy="6853"/>
          </a:xfrm>
          <a:prstGeom prst="straightConnector1">
            <a:avLst/>
          </a:prstGeom>
          <a:ln w="44450" cmpd="dbl">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 name="Rounded Rectangle 11">
            <a:extLst/>
          </p:cNvPr>
          <p:cNvSpPr/>
          <p:nvPr/>
        </p:nvSpPr>
        <p:spPr>
          <a:xfrm>
            <a:off x="5576245" y="4252555"/>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dirty="0" err="1">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pic>
        <p:nvPicPr>
          <p:cNvPr id="53" name="Picture 52"/>
          <p:cNvPicPr>
            <a:picLocks noChangeAspect="1"/>
          </p:cNvPicPr>
          <p:nvPr/>
        </p:nvPicPr>
        <p:blipFill>
          <a:blip r:embed="rId7"/>
          <a:stretch>
            <a:fillRect/>
          </a:stretch>
        </p:blipFill>
        <p:spPr>
          <a:xfrm>
            <a:off x="7228446" y="5044911"/>
            <a:ext cx="312107" cy="312107"/>
          </a:xfrm>
          <a:prstGeom prst="rect">
            <a:avLst/>
          </a:prstGeom>
          <a:noFill/>
        </p:spPr>
      </p:pic>
      <p:sp>
        <p:nvSpPr>
          <p:cNvPr id="55" name="Rounded Rectangle 11">
            <a:extLst/>
          </p:cNvPr>
          <p:cNvSpPr/>
          <p:nvPr/>
        </p:nvSpPr>
        <p:spPr>
          <a:xfrm>
            <a:off x="5585348" y="4603161"/>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60" name="Rectangle 59"/>
          <p:cNvSpPr/>
          <p:nvPr/>
        </p:nvSpPr>
        <p:spPr>
          <a:xfrm>
            <a:off x="2502336" y="2299369"/>
            <a:ext cx="7826644" cy="3727345"/>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6174600" y="5596931"/>
            <a:ext cx="2727704" cy="461665"/>
          </a:xfrm>
          <a:prstGeom prst="rect">
            <a:avLst/>
          </a:prstGeom>
          <a:noFill/>
        </p:spPr>
        <p:txBody>
          <a:bodyPr wrap="square" rtlCol="0">
            <a:spAutoFit/>
          </a:bodyPr>
          <a:lstStyle/>
          <a:p>
            <a:pPr algn="ctr"/>
            <a:r>
              <a:rPr lang="en-US" altLang="zh-CN" sz="2400" b="1" dirty="0"/>
              <a:t>Back</a:t>
            </a:r>
            <a:r>
              <a:rPr lang="zh-CN" altLang="en-US" sz="2400" b="1" dirty="0"/>
              <a:t> </a:t>
            </a:r>
            <a:r>
              <a:rPr lang="en-US" altLang="zh-CN" sz="2400" b="1" dirty="0"/>
              <a:t>Stack</a:t>
            </a:r>
            <a:endParaRPr lang="en-US" sz="2400" b="1" dirty="0"/>
          </a:p>
        </p:txBody>
      </p:sp>
      <p:grpSp>
        <p:nvGrpSpPr>
          <p:cNvPr id="74" name="Group 73"/>
          <p:cNvGrpSpPr/>
          <p:nvPr/>
        </p:nvGrpSpPr>
        <p:grpSpPr>
          <a:xfrm>
            <a:off x="8012863" y="2557409"/>
            <a:ext cx="2218747" cy="2850727"/>
            <a:chOff x="6608317" y="4073099"/>
            <a:chExt cx="1866520" cy="2400272"/>
          </a:xfrm>
        </p:grpSpPr>
        <p:pic>
          <p:nvPicPr>
            <p:cNvPr id="75" name="图片 18">
              <a:extLst/>
            </p:cNvPr>
            <p:cNvPicPr>
              <a:picLocks noChangeAspect="1"/>
            </p:cNvPicPr>
            <p:nvPr/>
          </p:nvPicPr>
          <p:blipFill>
            <a:blip r:embed="rId6"/>
            <a:stretch>
              <a:fillRect/>
            </a:stretch>
          </p:blipFill>
          <p:spPr>
            <a:xfrm>
              <a:off x="6629970" y="4184028"/>
              <a:ext cx="1823214" cy="2289343"/>
            </a:xfrm>
            <a:prstGeom prst="rect">
              <a:avLst/>
            </a:prstGeom>
          </p:spPr>
        </p:pic>
        <p:sp>
          <p:nvSpPr>
            <p:cNvPr id="76" name="Rounded Rectangle 11">
              <a:extLst/>
            </p:cNvPr>
            <p:cNvSpPr/>
            <p:nvPr/>
          </p:nvSpPr>
          <p:spPr>
            <a:xfrm>
              <a:off x="6608317" y="4073099"/>
              <a:ext cx="1866520" cy="2400272"/>
            </a:xfrm>
            <a:prstGeom prst="roundRect">
              <a:avLst>
                <a:gd name="adj" fmla="val 603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sp>
        <p:nvSpPr>
          <p:cNvPr id="77" name="Rounded Rectangle 11">
            <a:extLst/>
          </p:cNvPr>
          <p:cNvSpPr/>
          <p:nvPr/>
        </p:nvSpPr>
        <p:spPr>
          <a:xfrm>
            <a:off x="8236304" y="4281167"/>
            <a:ext cx="1332000" cy="247575"/>
          </a:xfrm>
          <a:prstGeom prst="roundRect">
            <a:avLst>
              <a:gd name="adj" fmla="val 14341"/>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dirty="0" err="1">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sp>
        <p:nvSpPr>
          <p:cNvPr id="78" name="Rounded Rectangle 11">
            <a:extLst/>
          </p:cNvPr>
          <p:cNvSpPr/>
          <p:nvPr/>
        </p:nvSpPr>
        <p:spPr>
          <a:xfrm>
            <a:off x="8245407" y="4631773"/>
            <a:ext cx="1332000" cy="247575"/>
          </a:xfrm>
          <a:prstGeom prst="roundRect">
            <a:avLst>
              <a:gd name="adj" fmla="val 14341"/>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pic>
        <p:nvPicPr>
          <p:cNvPr id="80" name="Picture 51">
            <a:extLst/>
          </p:cNvPr>
          <p:cNvPicPr>
            <a:picLocks noChangeAspect="1"/>
          </p:cNvPicPr>
          <p:nvPr/>
        </p:nvPicPr>
        <p:blipFill>
          <a:blip r:embed="rId8"/>
          <a:stretch>
            <a:fillRect/>
          </a:stretch>
        </p:blipFill>
        <p:spPr>
          <a:xfrm>
            <a:off x="853379" y="4132070"/>
            <a:ext cx="1079842" cy="870097"/>
          </a:xfrm>
          <a:prstGeom prst="rect">
            <a:avLst/>
          </a:prstGeom>
        </p:spPr>
      </p:pic>
      <p:sp>
        <p:nvSpPr>
          <p:cNvPr id="82" name="Rounded Rectangle 11">
            <a:extLst/>
          </p:cNvPr>
          <p:cNvSpPr/>
          <p:nvPr/>
        </p:nvSpPr>
        <p:spPr>
          <a:xfrm>
            <a:off x="736239" y="3713628"/>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App</a:t>
            </a:r>
            <a:endParaRPr lang="en-US" sz="1600" dirty="0">
              <a:solidFill>
                <a:srgbClr val="FF0000"/>
              </a:solidFill>
              <a:latin typeface="Bookman Old Style" charset="0"/>
              <a:ea typeface="Bookman Old Style" charset="0"/>
              <a:cs typeface="Bookman Old Style" charset="0"/>
            </a:endParaRPr>
          </a:p>
        </p:txBody>
      </p:sp>
      <p:sp>
        <p:nvSpPr>
          <p:cNvPr id="86" name="Rectangle 68">
            <a:extLst/>
          </p:cNvPr>
          <p:cNvSpPr/>
          <p:nvPr/>
        </p:nvSpPr>
        <p:spPr>
          <a:xfrm>
            <a:off x="5921475" y="3426098"/>
            <a:ext cx="1143480" cy="923330"/>
          </a:xfrm>
          <a:prstGeom prst="rect">
            <a:avLst/>
          </a:prstGeom>
          <a:noFill/>
        </p:spPr>
        <p:txBody>
          <a:bodyPr wrap="square" lIns="91440" tIns="45720" rIns="91440" bIns="45720">
            <a:spAutoFit/>
          </a:bodyPr>
          <a:lstStyle/>
          <a:p>
            <a:pPr algn="ctr"/>
            <a:r>
              <a:rPr lang="en-US" sz="5400" b="0" cap="none" spc="0" dirty="0">
                <a:ln w="0"/>
                <a:solidFill>
                  <a:srgbClr val="FF0000"/>
                </a:solidFill>
                <a:effectLst>
                  <a:outerShdw blurRad="38100" dist="19050" dir="2700000" algn="tl" rotWithShape="0">
                    <a:schemeClr val="dk1">
                      <a:alpha val="40000"/>
                    </a:schemeClr>
                  </a:outerShdw>
                </a:effectLst>
                <a:latin typeface="Bangla MN" charset="0"/>
                <a:ea typeface="Bangla MN" charset="0"/>
                <a:cs typeface="Bangla MN" charset="0"/>
              </a:rPr>
              <a:t>X</a:t>
            </a:r>
          </a:p>
        </p:txBody>
      </p:sp>
      <p:sp>
        <p:nvSpPr>
          <p:cNvPr id="87" name="Rectangle 68">
            <a:extLst/>
          </p:cNvPr>
          <p:cNvSpPr/>
          <p:nvPr/>
        </p:nvSpPr>
        <p:spPr>
          <a:xfrm>
            <a:off x="5992378" y="1352749"/>
            <a:ext cx="1143480" cy="923330"/>
          </a:xfrm>
          <a:prstGeom prst="rect">
            <a:avLst/>
          </a:prstGeom>
          <a:noFill/>
        </p:spPr>
        <p:txBody>
          <a:bodyPr wrap="square" lIns="91440" tIns="45720" rIns="91440" bIns="45720">
            <a:spAutoFit/>
          </a:bodyPr>
          <a:lstStyle/>
          <a:p>
            <a:pPr algn="ctr"/>
            <a:r>
              <a:rPr lang="en-US" sz="5400" b="0" cap="none" spc="0" dirty="0">
                <a:ln w="0"/>
                <a:solidFill>
                  <a:srgbClr val="FF0000"/>
                </a:solidFill>
                <a:effectLst>
                  <a:outerShdw blurRad="38100" dist="19050" dir="2700000" algn="tl" rotWithShape="0">
                    <a:schemeClr val="dk1">
                      <a:alpha val="40000"/>
                    </a:schemeClr>
                  </a:outerShdw>
                </a:effectLst>
                <a:latin typeface="Bangla MN" charset="0"/>
                <a:ea typeface="Bangla MN" charset="0"/>
                <a:cs typeface="Bangla MN" charset="0"/>
              </a:rPr>
              <a:t>X</a:t>
            </a:r>
          </a:p>
        </p:txBody>
      </p:sp>
      <p:cxnSp>
        <p:nvCxnSpPr>
          <p:cNvPr id="88" name="Elbow Connector 24"/>
          <p:cNvCxnSpPr>
            <a:endCxn id="76" idx="0"/>
          </p:cNvCxnSpPr>
          <p:nvPr/>
        </p:nvCxnSpPr>
        <p:spPr>
          <a:xfrm flipV="1">
            <a:off x="2085734" y="2557409"/>
            <a:ext cx="7036503" cy="1818933"/>
          </a:xfrm>
          <a:prstGeom prst="bentConnector4">
            <a:avLst>
              <a:gd name="adj1" fmla="val 2339"/>
              <a:gd name="adj2" fmla="val 12115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92" name="Picture 51">
            <a:extLst/>
          </p:cNvPr>
          <p:cNvPicPr>
            <a:picLocks noChangeAspect="1"/>
          </p:cNvPicPr>
          <p:nvPr/>
        </p:nvPicPr>
        <p:blipFill>
          <a:blip r:embed="rId8"/>
          <a:stretch>
            <a:fillRect/>
          </a:stretch>
        </p:blipFill>
        <p:spPr>
          <a:xfrm>
            <a:off x="8793025" y="735847"/>
            <a:ext cx="1079842" cy="870097"/>
          </a:xfrm>
          <a:prstGeom prst="rect">
            <a:avLst/>
          </a:prstGeom>
        </p:spPr>
      </p:pic>
      <p:sp>
        <p:nvSpPr>
          <p:cNvPr id="93" name="Rounded Rectangle 11">
            <a:extLst/>
          </p:cNvPr>
          <p:cNvSpPr/>
          <p:nvPr/>
        </p:nvSpPr>
        <p:spPr>
          <a:xfrm>
            <a:off x="8653018" y="349069"/>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SP</a:t>
            </a:r>
            <a:endParaRPr lang="en-US" sz="1600" dirty="0">
              <a:solidFill>
                <a:srgbClr val="FF0000"/>
              </a:solidFill>
              <a:latin typeface="Bookman Old Style" charset="0"/>
              <a:ea typeface="Bookman Old Style" charset="0"/>
              <a:cs typeface="Bookman Old Style" charset="0"/>
            </a:endParaRPr>
          </a:p>
        </p:txBody>
      </p:sp>
      <p:cxnSp>
        <p:nvCxnSpPr>
          <p:cNvPr id="94" name="Straight Arrow Connector 93"/>
          <p:cNvCxnSpPr>
            <a:endCxn id="93" idx="2"/>
          </p:cNvCxnSpPr>
          <p:nvPr/>
        </p:nvCxnSpPr>
        <p:spPr>
          <a:xfrm flipV="1">
            <a:off x="9319018" y="1609069"/>
            <a:ext cx="0" cy="9770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rot="5400000">
            <a:off x="9043592" y="1836694"/>
            <a:ext cx="1390269" cy="523220"/>
          </a:xfrm>
          <a:prstGeom prst="rect">
            <a:avLst/>
          </a:prstGeom>
          <a:noFill/>
        </p:spPr>
        <p:txBody>
          <a:bodyPr wrap="square" rtlCol="0">
            <a:spAutoFit/>
          </a:bodyPr>
          <a:lstStyle/>
          <a:p>
            <a:pPr algn="ctr"/>
            <a:r>
              <a:rPr lang="en-US" altLang="zh-CN" b="1" dirty="0">
                <a:solidFill>
                  <a:srgbClr val="FF0000"/>
                </a:solidFill>
              </a:rPr>
              <a:t>Username</a:t>
            </a:r>
          </a:p>
          <a:p>
            <a:pPr algn="ctr"/>
            <a:r>
              <a:rPr lang="en-US" altLang="zh-CN" b="1" dirty="0">
                <a:solidFill>
                  <a:srgbClr val="FF0000"/>
                </a:solidFill>
              </a:rPr>
              <a:t>Password</a:t>
            </a:r>
          </a:p>
        </p:txBody>
      </p:sp>
      <p:grpSp>
        <p:nvGrpSpPr>
          <p:cNvPr id="109" name="Group 108"/>
          <p:cNvGrpSpPr/>
          <p:nvPr/>
        </p:nvGrpSpPr>
        <p:grpSpPr>
          <a:xfrm>
            <a:off x="5896446" y="309785"/>
            <a:ext cx="1332000" cy="1318229"/>
            <a:chOff x="1524417" y="6077289"/>
            <a:chExt cx="1332000" cy="1318229"/>
          </a:xfrm>
        </p:grpSpPr>
        <p:pic>
          <p:nvPicPr>
            <p:cNvPr id="110" name="Picture 25">
              <a:extLst/>
            </p:cNvPr>
            <p:cNvPicPr>
              <a:picLocks noChangeAspect="1"/>
            </p:cNvPicPr>
            <p:nvPr/>
          </p:nvPicPr>
          <p:blipFill>
            <a:blip r:embed="rId3"/>
            <a:stretch>
              <a:fillRect/>
            </a:stretch>
          </p:blipFill>
          <p:spPr>
            <a:xfrm>
              <a:off x="1779541" y="6622107"/>
              <a:ext cx="818036" cy="773411"/>
            </a:xfrm>
            <a:prstGeom prst="rect">
              <a:avLst/>
            </a:prstGeom>
          </p:spPr>
        </p:pic>
        <p:sp>
          <p:nvSpPr>
            <p:cNvPr id="120" name="Rounded Rectangle 2">
              <a:extLst/>
            </p:cNvPr>
            <p:cNvSpPr/>
            <p:nvPr/>
          </p:nvSpPr>
          <p:spPr>
            <a:xfrm>
              <a:off x="1524417" y="6077289"/>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 SP</a:t>
              </a:r>
            </a:p>
          </p:txBody>
        </p:sp>
      </p:grpSp>
      <p:cxnSp>
        <p:nvCxnSpPr>
          <p:cNvPr id="127" name="Straight Arrow Connector 126"/>
          <p:cNvCxnSpPr/>
          <p:nvPr/>
        </p:nvCxnSpPr>
        <p:spPr>
          <a:xfrm flipV="1">
            <a:off x="6560588" y="1553514"/>
            <a:ext cx="0" cy="97705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rot="5400000">
            <a:off x="6209642" y="1806988"/>
            <a:ext cx="1390269" cy="523220"/>
          </a:xfrm>
          <a:prstGeom prst="rect">
            <a:avLst/>
          </a:prstGeom>
          <a:noFill/>
        </p:spPr>
        <p:txBody>
          <a:bodyPr wrap="square" rtlCol="0">
            <a:spAutoFit/>
          </a:bodyPr>
          <a:lstStyle/>
          <a:p>
            <a:pPr algn="ctr"/>
            <a:r>
              <a:rPr lang="en-US" altLang="zh-CN" b="1" dirty="0">
                <a:solidFill>
                  <a:srgbClr val="00B050"/>
                </a:solidFill>
              </a:rPr>
              <a:t>Username</a:t>
            </a:r>
          </a:p>
          <a:p>
            <a:pPr algn="ctr"/>
            <a:r>
              <a:rPr lang="en-US" altLang="zh-CN" b="1" dirty="0">
                <a:solidFill>
                  <a:srgbClr val="00B050"/>
                </a:solidFill>
              </a:rPr>
              <a:t>Password</a:t>
            </a:r>
          </a:p>
        </p:txBody>
      </p:sp>
      <p:sp>
        <p:nvSpPr>
          <p:cNvPr id="129" name="Rectangle 68">
            <a:extLst/>
          </p:cNvPr>
          <p:cNvSpPr/>
          <p:nvPr/>
        </p:nvSpPr>
        <p:spPr>
          <a:xfrm>
            <a:off x="4462163" y="3499355"/>
            <a:ext cx="1143480" cy="923330"/>
          </a:xfrm>
          <a:prstGeom prst="rect">
            <a:avLst/>
          </a:prstGeom>
          <a:noFill/>
        </p:spPr>
        <p:txBody>
          <a:bodyPr wrap="square" lIns="91440" tIns="45720" rIns="91440" bIns="45720">
            <a:spAutoFit/>
          </a:bodyPr>
          <a:lstStyle/>
          <a:p>
            <a:pPr algn="ctr"/>
            <a:r>
              <a:rPr lang="en-US" sz="5400" b="0" cap="none" spc="0" dirty="0">
                <a:ln w="0"/>
                <a:solidFill>
                  <a:srgbClr val="FF0000"/>
                </a:solidFill>
                <a:effectLst>
                  <a:outerShdw blurRad="38100" dist="19050" dir="2700000" algn="tl" rotWithShape="0">
                    <a:schemeClr val="dk1">
                      <a:alpha val="40000"/>
                    </a:schemeClr>
                  </a:outerShdw>
                </a:effectLst>
                <a:latin typeface="Bangla MN" charset="0"/>
                <a:ea typeface="Bangla MN" charset="0"/>
                <a:cs typeface="Bangla MN" charset="0"/>
              </a:rPr>
              <a:t>X</a:t>
            </a:r>
          </a:p>
        </p:txBody>
      </p:sp>
    </p:spTree>
    <p:extLst>
      <p:ext uri="{BB962C8B-B14F-4D97-AF65-F5344CB8AC3E}">
        <p14:creationId xmlns:p14="http://schemas.microsoft.com/office/powerpoint/2010/main" val="18759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fade">
                                      <p:cBhvr>
                                        <p:cTn id="13" dur="500"/>
                                        <p:tgtEl>
                                          <p:spTgt spid="8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500"/>
                                        <p:tgtEl>
                                          <p:spTgt spid="6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10"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09"/>
                                        </p:tgtEl>
                                        <p:attrNameLst>
                                          <p:attrName>style.visibility</p:attrName>
                                        </p:attrNameLst>
                                      </p:cBhvr>
                                      <p:to>
                                        <p:strVal val="visible"/>
                                      </p:to>
                                    </p:set>
                                    <p:animEffect transition="in" filter="fade">
                                      <p:cBhvr>
                                        <p:cTn id="61" dur="500"/>
                                        <p:tgtEl>
                                          <p:spTgt spid="10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28"/>
                                        </p:tgtEl>
                                        <p:attrNameLst>
                                          <p:attrName>style.visibility</p:attrName>
                                        </p:attrNameLst>
                                      </p:cBhvr>
                                      <p:to>
                                        <p:strVal val="visible"/>
                                      </p:to>
                                    </p:set>
                                    <p:animEffect transition="in" filter="fade">
                                      <p:cBhvr>
                                        <p:cTn id="64" dur="500"/>
                                        <p:tgtEl>
                                          <p:spTgt spid="128"/>
                                        </p:tgtEl>
                                      </p:cBhvr>
                                    </p:animEffect>
                                  </p:childTnLst>
                                </p:cTn>
                              </p:par>
                              <p:par>
                                <p:cTn id="65" presetID="10" presetClass="entr" presetSubtype="0" fill="hold" nodeType="withEffect">
                                  <p:stCondLst>
                                    <p:cond delay="0"/>
                                  </p:stCondLst>
                                  <p:childTnLst>
                                    <p:set>
                                      <p:cBhvr>
                                        <p:cTn id="66" dur="1" fill="hold">
                                          <p:stCondLst>
                                            <p:cond delay="0"/>
                                          </p:stCondLst>
                                        </p:cTn>
                                        <p:tgtEl>
                                          <p:spTgt spid="127"/>
                                        </p:tgtEl>
                                        <p:attrNameLst>
                                          <p:attrName>style.visibility</p:attrName>
                                        </p:attrNameLst>
                                      </p:cBhvr>
                                      <p:to>
                                        <p:strVal val="visible"/>
                                      </p:to>
                                    </p:set>
                                    <p:animEffect transition="in" filter="fade">
                                      <p:cBhvr>
                                        <p:cTn id="67" dur="500"/>
                                        <p:tgtEl>
                                          <p:spTgt spid="127"/>
                                        </p:tgtEl>
                                      </p:cBhvr>
                                    </p:animEffect>
                                  </p:childTnLst>
                                </p:cTn>
                              </p:par>
                              <p:par>
                                <p:cTn id="68" presetID="10" presetClass="entr" presetSubtype="0" fill="hold" nodeType="with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500"/>
                                        <p:tgtEl>
                                          <p:spTgt spid="5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29"/>
                                        </p:tgtEl>
                                        <p:attrNameLst>
                                          <p:attrName>style.visibility</p:attrName>
                                        </p:attrNameLst>
                                      </p:cBhvr>
                                      <p:to>
                                        <p:strVal val="visible"/>
                                      </p:to>
                                    </p:set>
                                    <p:animEffect transition="in" filter="fade">
                                      <p:cBhvr>
                                        <p:cTn id="75" dur="500"/>
                                        <p:tgtEl>
                                          <p:spTgt spid="12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86"/>
                                        </p:tgtEl>
                                        <p:attrNameLst>
                                          <p:attrName>style.visibility</p:attrName>
                                        </p:attrNameLst>
                                      </p:cBhvr>
                                      <p:to>
                                        <p:strVal val="visible"/>
                                      </p:to>
                                    </p:set>
                                    <p:animEffect transition="in" filter="fade">
                                      <p:cBhvr>
                                        <p:cTn id="78" dur="500"/>
                                        <p:tgtEl>
                                          <p:spTgt spid="8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7"/>
                                        </p:tgtEl>
                                        <p:attrNameLst>
                                          <p:attrName>style.visibility</p:attrName>
                                        </p:attrNameLst>
                                      </p:cBhvr>
                                      <p:to>
                                        <p:strVal val="visible"/>
                                      </p:to>
                                    </p:set>
                                    <p:animEffect transition="in" filter="fade">
                                      <p:cBhvr>
                                        <p:cTn id="81" dur="500"/>
                                        <p:tgtEl>
                                          <p:spTgt spid="87"/>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88"/>
                                        </p:tgtEl>
                                        <p:attrNameLst>
                                          <p:attrName>style.visibility</p:attrName>
                                        </p:attrNameLst>
                                      </p:cBhvr>
                                      <p:to>
                                        <p:strVal val="visible"/>
                                      </p:to>
                                    </p:set>
                                    <p:animEffect transition="in" filter="fade">
                                      <p:cBhvr>
                                        <p:cTn id="86" dur="500"/>
                                        <p:tgtEl>
                                          <p:spTgt spid="88"/>
                                        </p:tgtEl>
                                      </p:cBhvr>
                                    </p:animEffect>
                                  </p:childTnLst>
                                </p:cTn>
                              </p:par>
                              <p:par>
                                <p:cTn id="87" presetID="10" presetClass="entr" presetSubtype="0" fill="hold" nodeType="withEffect">
                                  <p:stCondLst>
                                    <p:cond delay="0"/>
                                  </p:stCondLst>
                                  <p:childTnLst>
                                    <p:set>
                                      <p:cBhvr>
                                        <p:cTn id="88" dur="1" fill="hold">
                                          <p:stCondLst>
                                            <p:cond delay="0"/>
                                          </p:stCondLst>
                                        </p:cTn>
                                        <p:tgtEl>
                                          <p:spTgt spid="51"/>
                                        </p:tgtEl>
                                        <p:attrNameLst>
                                          <p:attrName>style.visibility</p:attrName>
                                        </p:attrNameLst>
                                      </p:cBhvr>
                                      <p:to>
                                        <p:strVal val="visible"/>
                                      </p:to>
                                    </p:set>
                                    <p:animEffect transition="in" filter="fade">
                                      <p:cBhvr>
                                        <p:cTn id="89" dur="500"/>
                                        <p:tgtEl>
                                          <p:spTgt spid="51"/>
                                        </p:tgtEl>
                                      </p:cBhvr>
                                    </p:animEffect>
                                  </p:childTnLst>
                                </p:cTn>
                              </p:par>
                              <p:par>
                                <p:cTn id="90" presetID="10" presetClass="entr" presetSubtype="0" fill="hold" nodeType="withEffect">
                                  <p:stCondLst>
                                    <p:cond delay="0"/>
                                  </p:stCondLst>
                                  <p:childTnLst>
                                    <p:set>
                                      <p:cBhvr>
                                        <p:cTn id="91" dur="1" fill="hold">
                                          <p:stCondLst>
                                            <p:cond delay="0"/>
                                          </p:stCondLst>
                                        </p:cTn>
                                        <p:tgtEl>
                                          <p:spTgt spid="74"/>
                                        </p:tgtEl>
                                        <p:attrNameLst>
                                          <p:attrName>style.visibility</p:attrName>
                                        </p:attrNameLst>
                                      </p:cBhvr>
                                      <p:to>
                                        <p:strVal val="visible"/>
                                      </p:to>
                                    </p:set>
                                    <p:animEffect transition="in" filter="fade">
                                      <p:cBhvr>
                                        <p:cTn id="92" dur="500"/>
                                        <p:tgtEl>
                                          <p:spTgt spid="74"/>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fade">
                                      <p:cBhvr>
                                        <p:cTn id="97" dur="500"/>
                                        <p:tgtEl>
                                          <p:spTgt spid="7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8"/>
                                        </p:tgtEl>
                                        <p:attrNameLst>
                                          <p:attrName>style.visibility</p:attrName>
                                        </p:attrNameLst>
                                      </p:cBhvr>
                                      <p:to>
                                        <p:strVal val="visible"/>
                                      </p:to>
                                    </p:set>
                                    <p:animEffect transition="in" filter="fade">
                                      <p:cBhvr>
                                        <p:cTn id="100" dur="500"/>
                                        <p:tgtEl>
                                          <p:spTgt spid="78"/>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95"/>
                                        </p:tgtEl>
                                        <p:attrNameLst>
                                          <p:attrName>style.visibility</p:attrName>
                                        </p:attrNameLst>
                                      </p:cBhvr>
                                      <p:to>
                                        <p:strVal val="visible"/>
                                      </p:to>
                                    </p:set>
                                    <p:animEffect transition="in" filter="fade">
                                      <p:cBhvr>
                                        <p:cTn id="103" dur="500"/>
                                        <p:tgtEl>
                                          <p:spTgt spid="95"/>
                                        </p:tgtEl>
                                      </p:cBhvr>
                                    </p:animEffect>
                                  </p:childTnLst>
                                </p:cTn>
                              </p:par>
                              <p:par>
                                <p:cTn id="104" presetID="10" presetClass="entr" presetSubtype="0" fill="hold" nodeType="withEffect">
                                  <p:stCondLst>
                                    <p:cond delay="0"/>
                                  </p:stCondLst>
                                  <p:childTnLst>
                                    <p:set>
                                      <p:cBhvr>
                                        <p:cTn id="105" dur="1" fill="hold">
                                          <p:stCondLst>
                                            <p:cond delay="0"/>
                                          </p:stCondLst>
                                        </p:cTn>
                                        <p:tgtEl>
                                          <p:spTgt spid="94"/>
                                        </p:tgtEl>
                                        <p:attrNameLst>
                                          <p:attrName>style.visibility</p:attrName>
                                        </p:attrNameLst>
                                      </p:cBhvr>
                                      <p:to>
                                        <p:strVal val="visible"/>
                                      </p:to>
                                    </p:set>
                                    <p:animEffect transition="in" filter="fade">
                                      <p:cBhvr>
                                        <p:cTn id="106" dur="500"/>
                                        <p:tgtEl>
                                          <p:spTgt spid="94"/>
                                        </p:tgtEl>
                                      </p:cBhvr>
                                    </p:animEffect>
                                  </p:childTnLst>
                                </p:cTn>
                              </p:par>
                              <p:par>
                                <p:cTn id="107" presetID="10" presetClass="entr" presetSubtype="0" fill="hold" nodeType="withEffect">
                                  <p:stCondLst>
                                    <p:cond delay="0"/>
                                  </p:stCondLst>
                                  <p:childTnLst>
                                    <p:set>
                                      <p:cBhvr>
                                        <p:cTn id="108" dur="1" fill="hold">
                                          <p:stCondLst>
                                            <p:cond delay="0"/>
                                          </p:stCondLst>
                                        </p:cTn>
                                        <p:tgtEl>
                                          <p:spTgt spid="92"/>
                                        </p:tgtEl>
                                        <p:attrNameLst>
                                          <p:attrName>style.visibility</p:attrName>
                                        </p:attrNameLst>
                                      </p:cBhvr>
                                      <p:to>
                                        <p:strVal val="visible"/>
                                      </p:to>
                                    </p:set>
                                    <p:animEffect transition="in" filter="fade">
                                      <p:cBhvr>
                                        <p:cTn id="109" dur="500"/>
                                        <p:tgtEl>
                                          <p:spTgt spid="9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93"/>
                                        </p:tgtEl>
                                        <p:attrNameLst>
                                          <p:attrName>style.visibility</p:attrName>
                                        </p:attrNameLst>
                                      </p:cBhvr>
                                      <p:to>
                                        <p:strVal val="visible"/>
                                      </p:to>
                                    </p:set>
                                    <p:animEffect transition="in" filter="fade">
                                      <p:cBhvr>
                                        <p:cTn id="112"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animBg="1"/>
      <p:bldP spid="60" grpId="0" animBg="1"/>
      <p:bldP spid="61" grpId="0"/>
      <p:bldP spid="77" grpId="0" animBg="1"/>
      <p:bldP spid="78" grpId="0" animBg="1"/>
      <p:bldP spid="82" grpId="0" animBg="1"/>
      <p:bldP spid="86" grpId="0"/>
      <p:bldP spid="87" grpId="0"/>
      <p:bldP spid="93" grpId="0" animBg="1"/>
      <p:bldP spid="95" grpId="0"/>
      <p:bldP spid="128" grpId="0"/>
      <p:bldP spid="1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932333" y="1808073"/>
            <a:ext cx="10327340" cy="955132"/>
          </a:xfrm>
        </p:spPr>
        <p:txBody>
          <a:bodyPr/>
          <a:lstStyle/>
          <a:p>
            <a:r>
              <a:rPr lang="en-US" sz="2800" dirty="0"/>
              <a:t>User</a:t>
            </a:r>
            <a:r>
              <a:rPr lang="en-US" altLang="zh-CN" sz="2800" dirty="0"/>
              <a:t>s</a:t>
            </a:r>
            <a:r>
              <a:rPr lang="en-US" sz="2800" dirty="0"/>
              <a:t> prefer seamless</a:t>
            </a:r>
            <a:r>
              <a:rPr lang="zh-CN" altLang="en-US" sz="2800" dirty="0"/>
              <a:t> </a:t>
            </a:r>
            <a:r>
              <a:rPr lang="en-US" sz="2800" dirty="0"/>
              <a:t>Activity(UI pages)</a:t>
            </a:r>
            <a:r>
              <a:rPr lang="zh-CN" altLang="en-US" sz="2800" dirty="0"/>
              <a:t> </a:t>
            </a:r>
            <a:r>
              <a:rPr lang="en-US" sz="2800" dirty="0"/>
              <a:t>connection even if two apps are isolated.</a:t>
            </a:r>
          </a:p>
          <a:p>
            <a:endParaRPr lang="en-US" sz="2800" dirty="0"/>
          </a:p>
        </p:txBody>
      </p:sp>
      <p:sp>
        <p:nvSpPr>
          <p:cNvPr id="3" name="Title 2"/>
          <p:cNvSpPr>
            <a:spLocks noGrp="1"/>
          </p:cNvSpPr>
          <p:nvPr>
            <p:ph type="title"/>
          </p:nvPr>
        </p:nvSpPr>
        <p:spPr>
          <a:xfrm>
            <a:off x="917989" y="604053"/>
            <a:ext cx="10341684" cy="1054250"/>
          </a:xfrm>
        </p:spPr>
        <p:txBody>
          <a:bodyPr anchor="ctr"/>
          <a:lstStyle/>
          <a:p>
            <a:r>
              <a:rPr lang="en-US" altLang="zh-CN" dirty="0"/>
              <a:t>App</a:t>
            </a:r>
            <a:r>
              <a:rPr lang="zh-CN" altLang="en-US" dirty="0"/>
              <a:t> </a:t>
            </a:r>
            <a:r>
              <a:rPr lang="en-US" altLang="zh-CN" dirty="0"/>
              <a:t>Interaction</a:t>
            </a:r>
            <a:endParaRPr lang="en-US" dirty="0"/>
          </a:p>
        </p:txBody>
      </p:sp>
      <p:grpSp>
        <p:nvGrpSpPr>
          <p:cNvPr id="28" name="Group 27"/>
          <p:cNvGrpSpPr/>
          <p:nvPr/>
        </p:nvGrpSpPr>
        <p:grpSpPr>
          <a:xfrm>
            <a:off x="1446044" y="5384571"/>
            <a:ext cx="1332000" cy="1260000"/>
            <a:chOff x="1477040" y="5384571"/>
            <a:chExt cx="1332000" cy="1260000"/>
          </a:xfrm>
        </p:grpSpPr>
        <p:pic>
          <p:nvPicPr>
            <p:cNvPr id="5" name="Picture 25">
              <a:extLst>
                <a:ext uri="{FF2B5EF4-FFF2-40B4-BE49-F238E27FC236}">
                  <a16:creationId xmlns="" xmlns:a16="http://schemas.microsoft.com/office/drawing/2014/main" id="{85A6E889-32D3-4FDE-9FB4-A8F94CFC3832}"/>
                </a:ext>
              </a:extLst>
            </p:cNvPr>
            <p:cNvPicPr>
              <a:picLocks noChangeAspect="1"/>
            </p:cNvPicPr>
            <p:nvPr/>
          </p:nvPicPr>
          <p:blipFill>
            <a:blip r:embed="rId3"/>
            <a:stretch>
              <a:fillRect/>
            </a:stretch>
          </p:blipFill>
          <p:spPr>
            <a:xfrm>
              <a:off x="1691370" y="5734366"/>
              <a:ext cx="818036" cy="773411"/>
            </a:xfrm>
            <a:prstGeom prst="rect">
              <a:avLst/>
            </a:prstGeom>
          </p:spPr>
        </p:pic>
        <p:sp>
          <p:nvSpPr>
            <p:cNvPr id="6" name="Rounded Rectangle 2">
              <a:extLst>
                <a:ext uri="{FF2B5EF4-FFF2-40B4-BE49-F238E27FC236}">
                  <a16:creationId xmlns="" xmlns:a16="http://schemas.microsoft.com/office/drawing/2014/main" id="{A9FF3229-1325-4F1E-9BDE-990F7A1FB567}"/>
                </a:ext>
              </a:extLst>
            </p:cNvPr>
            <p:cNvSpPr/>
            <p:nvPr/>
          </p:nvSpPr>
          <p:spPr>
            <a:xfrm>
              <a:off x="1477040" y="5384571"/>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27" name="Group 26"/>
          <p:cNvGrpSpPr/>
          <p:nvPr/>
        </p:nvGrpSpPr>
        <p:grpSpPr>
          <a:xfrm>
            <a:off x="1446044" y="2994635"/>
            <a:ext cx="1332000" cy="1260000"/>
            <a:chOff x="1477040" y="3087623"/>
            <a:chExt cx="1332000" cy="1260000"/>
          </a:xfrm>
        </p:grpSpPr>
        <p:sp>
          <p:nvSpPr>
            <p:cNvPr id="4" name="Rounded Rectangle 11">
              <a:extLst>
                <a:ext uri="{FF2B5EF4-FFF2-40B4-BE49-F238E27FC236}">
                  <a16:creationId xmlns="" xmlns:a16="http://schemas.microsoft.com/office/drawing/2014/main" id="{D52D3A21-EF27-4503-88CC-3847574B9D41}"/>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7" name="Picture 3">
              <a:extLst>
                <a:ext uri="{FF2B5EF4-FFF2-40B4-BE49-F238E27FC236}">
                  <a16:creationId xmlns="" xmlns:a16="http://schemas.microsoft.com/office/drawing/2014/main" id="{88D040E4-2425-4047-B3EF-DA38DCED19F5}"/>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14" name="Group 13"/>
          <p:cNvGrpSpPr/>
          <p:nvPr/>
        </p:nvGrpSpPr>
        <p:grpSpPr>
          <a:xfrm>
            <a:off x="3309288" y="3365318"/>
            <a:ext cx="2267534" cy="2850727"/>
            <a:chOff x="2250170" y="4109435"/>
            <a:chExt cx="1866520" cy="2363936"/>
          </a:xfrm>
        </p:grpSpPr>
        <p:pic>
          <p:nvPicPr>
            <p:cNvPr id="11" name="图片 17">
              <a:extLst>
                <a:ext uri="{FF2B5EF4-FFF2-40B4-BE49-F238E27FC236}">
                  <a16:creationId xmlns="" xmlns:a16="http://schemas.microsoft.com/office/drawing/2014/main" id="{FEBEE048-93E9-4F48-AFDD-23A94B21CC1A}"/>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13" name="Rounded Rectangle 11">
              <a:extLst>
                <a:ext uri="{FF2B5EF4-FFF2-40B4-BE49-F238E27FC236}">
                  <a16:creationId xmlns="" xmlns:a16="http://schemas.microsoft.com/office/drawing/2014/main" id="{D52D3A21-EF27-4503-88CC-3847574B9D41}"/>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8" name="Group 17"/>
          <p:cNvGrpSpPr/>
          <p:nvPr/>
        </p:nvGrpSpPr>
        <p:grpSpPr>
          <a:xfrm>
            <a:off x="8696929" y="3382070"/>
            <a:ext cx="2136389" cy="2830929"/>
            <a:chOff x="10275770" y="3197633"/>
            <a:chExt cx="1866520" cy="2400272"/>
          </a:xfrm>
        </p:grpSpPr>
        <p:pic>
          <p:nvPicPr>
            <p:cNvPr id="12" name="Picture 2" descr="Image result for instagram screensh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7586" y="3249295"/>
              <a:ext cx="1722888" cy="2296948"/>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1">
              <a:extLst>
                <a:ext uri="{FF2B5EF4-FFF2-40B4-BE49-F238E27FC236}">
                  <a16:creationId xmlns="" xmlns:a16="http://schemas.microsoft.com/office/drawing/2014/main" id="{D52D3A21-EF27-4503-88CC-3847574B9D41}"/>
                </a:ext>
              </a:extLst>
            </p:cNvPr>
            <p:cNvSpPr/>
            <p:nvPr/>
          </p:nvSpPr>
          <p:spPr>
            <a:xfrm>
              <a:off x="10275770" y="3197633"/>
              <a:ext cx="1866520" cy="2400272"/>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9" name="Group 18"/>
          <p:cNvGrpSpPr/>
          <p:nvPr/>
        </p:nvGrpSpPr>
        <p:grpSpPr>
          <a:xfrm>
            <a:off x="6072848" y="3365318"/>
            <a:ext cx="2218747" cy="2850727"/>
            <a:chOff x="6608317" y="4073099"/>
            <a:chExt cx="1866520" cy="2400272"/>
          </a:xfrm>
        </p:grpSpPr>
        <p:pic>
          <p:nvPicPr>
            <p:cNvPr id="10" name="图片 18">
              <a:extLst>
                <a:ext uri="{FF2B5EF4-FFF2-40B4-BE49-F238E27FC236}">
                  <a16:creationId xmlns="" xmlns:a16="http://schemas.microsoft.com/office/drawing/2014/main" id="{CF6413C2-E92F-4EEE-B005-BABDF9450664}"/>
                </a:ext>
              </a:extLst>
            </p:cNvPr>
            <p:cNvPicPr>
              <a:picLocks noChangeAspect="1"/>
            </p:cNvPicPr>
            <p:nvPr/>
          </p:nvPicPr>
          <p:blipFill>
            <a:blip r:embed="rId7"/>
            <a:stretch>
              <a:fillRect/>
            </a:stretch>
          </p:blipFill>
          <p:spPr>
            <a:xfrm>
              <a:off x="6629970" y="4184028"/>
              <a:ext cx="1823214" cy="2289343"/>
            </a:xfrm>
            <a:prstGeom prst="rect">
              <a:avLst/>
            </a:prstGeom>
          </p:spPr>
        </p:pic>
        <p:sp>
          <p:nvSpPr>
            <p:cNvPr id="17" name="Rounded Rectangle 11">
              <a:extLst>
                <a:ext uri="{FF2B5EF4-FFF2-40B4-BE49-F238E27FC236}">
                  <a16:creationId xmlns="" xmlns:a16="http://schemas.microsoft.com/office/drawing/2014/main" id="{D52D3A21-EF27-4503-88CC-3847574B9D41}"/>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24" name="Group 23"/>
          <p:cNvGrpSpPr/>
          <p:nvPr/>
        </p:nvGrpSpPr>
        <p:grpSpPr>
          <a:xfrm>
            <a:off x="3854719" y="5778480"/>
            <a:ext cx="1378495" cy="370337"/>
            <a:chOff x="3003385" y="6324731"/>
            <a:chExt cx="1378495" cy="370337"/>
          </a:xfrm>
        </p:grpSpPr>
        <p:sp>
          <p:nvSpPr>
            <p:cNvPr id="20" name="Rounded Rectangle 11">
              <a:extLst>
                <a:ext uri="{FF2B5EF4-FFF2-40B4-BE49-F238E27FC236}">
                  <a16:creationId xmlns="" xmlns:a16="http://schemas.microsoft.com/office/drawing/2014/main" id="{D52D3A21-EF27-4503-88CC-3847574B9D41}"/>
                </a:ext>
              </a:extLst>
            </p:cNvPr>
            <p:cNvSpPr/>
            <p:nvPr/>
          </p:nvSpPr>
          <p:spPr>
            <a:xfrm>
              <a:off x="3003385" y="6324731"/>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22" name="Picture 21"/>
            <p:cNvPicPr>
              <a:picLocks noChangeAspect="1"/>
            </p:cNvPicPr>
            <p:nvPr/>
          </p:nvPicPr>
          <p:blipFill>
            <a:blip r:embed="rId8"/>
            <a:stretch>
              <a:fillRect/>
            </a:stretch>
          </p:blipFill>
          <p:spPr>
            <a:xfrm>
              <a:off x="4115508" y="6428696"/>
              <a:ext cx="266372" cy="266372"/>
            </a:xfrm>
            <a:prstGeom prst="rect">
              <a:avLst/>
            </a:prstGeom>
            <a:solidFill>
              <a:schemeClr val="bg1"/>
            </a:solidFill>
          </p:spPr>
        </p:pic>
      </p:grpSp>
      <p:cxnSp>
        <p:nvCxnSpPr>
          <p:cNvPr id="23" name="Straight Connector 22"/>
          <p:cNvCxnSpPr/>
          <p:nvPr/>
        </p:nvCxnSpPr>
        <p:spPr>
          <a:xfrm rot="16200000">
            <a:off x="2112044" y="4216990"/>
            <a:ext cx="0" cy="1224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4" idx="3"/>
          </p:cNvCxnSpPr>
          <p:nvPr/>
        </p:nvCxnSpPr>
        <p:spPr>
          <a:xfrm>
            <a:off x="2778044" y="3624635"/>
            <a:ext cx="50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Elbow Connector 29"/>
          <p:cNvCxnSpPr>
            <a:endCxn id="16" idx="0"/>
          </p:cNvCxnSpPr>
          <p:nvPr/>
        </p:nvCxnSpPr>
        <p:spPr>
          <a:xfrm>
            <a:off x="2731550" y="3225836"/>
            <a:ext cx="7033574" cy="156234"/>
          </a:xfrm>
          <a:prstGeom prst="bentConnector2">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Elbow Connector 32"/>
          <p:cNvCxnSpPr>
            <a:endCxn id="17" idx="2"/>
          </p:cNvCxnSpPr>
          <p:nvPr/>
        </p:nvCxnSpPr>
        <p:spPr>
          <a:xfrm flipV="1">
            <a:off x="2788285" y="6216045"/>
            <a:ext cx="4393937" cy="169134"/>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1" idx="3"/>
            <a:endCxn id="17" idx="1"/>
          </p:cNvCxnSpPr>
          <p:nvPr/>
        </p:nvCxnSpPr>
        <p:spPr>
          <a:xfrm>
            <a:off x="5576822" y="4790682"/>
            <a:ext cx="496026"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7" idx="3"/>
            <a:endCxn id="16" idx="1"/>
          </p:cNvCxnSpPr>
          <p:nvPr/>
        </p:nvCxnSpPr>
        <p:spPr>
          <a:xfrm>
            <a:off x="8291595" y="4790682"/>
            <a:ext cx="405334" cy="6853"/>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41" name="Rounded Rectangle 11">
            <a:extLst>
              <a:ext uri="{FF2B5EF4-FFF2-40B4-BE49-F238E27FC236}">
                <a16:creationId xmlns="" xmlns:a16="http://schemas.microsoft.com/office/drawing/2014/main" id="{D52D3A21-EF27-4503-88CC-3847574B9D41}"/>
              </a:ext>
            </a:extLst>
          </p:cNvPr>
          <p:cNvSpPr/>
          <p:nvPr/>
        </p:nvSpPr>
        <p:spPr>
          <a:xfrm>
            <a:off x="6286050" y="5087303"/>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pic>
        <p:nvPicPr>
          <p:cNvPr id="42" name="Picture 41"/>
          <p:cNvPicPr>
            <a:picLocks noChangeAspect="1"/>
          </p:cNvPicPr>
          <p:nvPr/>
        </p:nvPicPr>
        <p:blipFill>
          <a:blip r:embed="rId8"/>
          <a:stretch>
            <a:fillRect/>
          </a:stretch>
        </p:blipFill>
        <p:spPr>
          <a:xfrm>
            <a:off x="7938251" y="5879659"/>
            <a:ext cx="312107" cy="312107"/>
          </a:xfrm>
          <a:prstGeom prst="rect">
            <a:avLst/>
          </a:prstGeom>
          <a:noFill/>
        </p:spPr>
      </p:pic>
      <p:sp>
        <p:nvSpPr>
          <p:cNvPr id="43" name="Rounded Rectangle 11">
            <a:extLst>
              <a:ext uri="{FF2B5EF4-FFF2-40B4-BE49-F238E27FC236}">
                <a16:creationId xmlns="" xmlns:a16="http://schemas.microsoft.com/office/drawing/2014/main" id="{D52D3A21-EF27-4503-88CC-3847574B9D41}"/>
              </a:ext>
            </a:extLst>
          </p:cNvPr>
          <p:cNvSpPr/>
          <p:nvPr/>
        </p:nvSpPr>
        <p:spPr>
          <a:xfrm>
            <a:off x="6295153" y="5437909"/>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46" name="Rectangle 45"/>
          <p:cNvSpPr/>
          <p:nvPr/>
        </p:nvSpPr>
        <p:spPr>
          <a:xfrm>
            <a:off x="3146159" y="2994635"/>
            <a:ext cx="7826644" cy="3649936"/>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231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dissolv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left)">
                                      <p:cBhvr>
                                        <p:cTn id="21" dur="500"/>
                                        <p:tgtEl>
                                          <p:spTgt spid="33"/>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wipe(left)">
                                      <p:cBhvr>
                                        <p:cTn id="25" dur="500"/>
                                        <p:tgtEl>
                                          <p:spTgt spid="35"/>
                                        </p:tgtEl>
                                      </p:cBhvr>
                                    </p:animEffect>
                                  </p:childTnLst>
                                </p:cTn>
                              </p:par>
                            </p:childTnLst>
                          </p:cTn>
                        </p:par>
                        <p:par>
                          <p:cTn id="26" fill="hold">
                            <p:stCondLst>
                              <p:cond delay="1000"/>
                            </p:stCondLst>
                            <p:childTnLst>
                              <p:par>
                                <p:cTn id="27" presetID="9"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dissolv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dissolve">
                                      <p:cBhvr>
                                        <p:cTn id="34" dur="500"/>
                                        <p:tgtEl>
                                          <p:spTgt spid="41"/>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dissolve">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left)">
                                      <p:cBhvr>
                                        <p:cTn id="46" dur="500"/>
                                        <p:tgtEl>
                                          <p:spTgt spid="30"/>
                                        </p:tgtEl>
                                      </p:cBhvr>
                                    </p:animEffect>
                                  </p:childTnLst>
                                </p:cTn>
                              </p:par>
                              <p:par>
                                <p:cTn id="47" presetID="22" presetClass="entr" presetSubtype="8"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wipe(left)">
                                      <p:cBhvr>
                                        <p:cTn id="49" dur="500"/>
                                        <p:tgtEl>
                                          <p:spTgt spid="36"/>
                                        </p:tgtEl>
                                      </p:cBhvr>
                                    </p:animEffect>
                                  </p:childTnLst>
                                </p:cTn>
                              </p:par>
                            </p:childTnLst>
                          </p:cTn>
                        </p:par>
                        <p:par>
                          <p:cTn id="50" fill="hold">
                            <p:stCondLst>
                              <p:cond delay="1000"/>
                            </p:stCondLst>
                            <p:childTnLst>
                              <p:par>
                                <p:cTn id="51" presetID="9" presetClass="entr" presetSubtype="0"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dissolve">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30"/>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26"/>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35"/>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36"/>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33"/>
                                        </p:tgtEl>
                                        <p:attrNameLst>
                                          <p:attrName>style.visibility</p:attrName>
                                        </p:attrNameLst>
                                      </p:cBhvr>
                                      <p:to>
                                        <p:strVal val="hidden"/>
                                      </p:to>
                                    </p:set>
                                  </p:childTnLst>
                                </p:cTn>
                              </p:par>
                              <p:par>
                                <p:cTn id="66" presetID="9" presetClass="entr" presetSubtype="0" fill="hold" grpId="0" nodeType="with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dissolve">
                                      <p:cBhvr>
                                        <p:cTn id="6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P spid="4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917989" y="1534965"/>
            <a:ext cx="10327340" cy="1595699"/>
          </a:xfrm>
        </p:spPr>
        <p:txBody>
          <a:bodyPr/>
          <a:lstStyle/>
          <a:p>
            <a:r>
              <a:rPr lang="en-US" sz="2800" dirty="0"/>
              <a:t>A </a:t>
            </a:r>
            <a:r>
              <a:rPr lang="en-US" sz="2800" dirty="0">
                <a:solidFill>
                  <a:srgbClr val="C00000"/>
                </a:solidFill>
              </a:rPr>
              <a:t>task</a:t>
            </a:r>
            <a:r>
              <a:rPr lang="en-US" sz="2800" dirty="0"/>
              <a:t> is a collection of Activities that users interact to perform a certain job. </a:t>
            </a:r>
          </a:p>
          <a:p>
            <a:pPr marL="863615" lvl="1" indent="-457200">
              <a:buFont typeface="Arial" charset="0"/>
              <a:buChar char="•"/>
            </a:pPr>
            <a:r>
              <a:rPr lang="en-US" sz="2600" dirty="0">
                <a:latin typeface="Cambria" charset="0"/>
                <a:ea typeface="Cambria" charset="0"/>
                <a:cs typeface="Cambria" charset="0"/>
              </a:rPr>
              <a:t>Activities are arranged in a stack called </a:t>
            </a:r>
            <a:r>
              <a:rPr lang="en-US" sz="2600" dirty="0">
                <a:solidFill>
                  <a:srgbClr val="C00000"/>
                </a:solidFill>
                <a:latin typeface="Cambria" charset="0"/>
                <a:ea typeface="Cambria" charset="0"/>
                <a:cs typeface="Cambria" charset="0"/>
              </a:rPr>
              <a:t>back stack</a:t>
            </a:r>
            <a:r>
              <a:rPr lang="en-US" sz="2600" dirty="0">
                <a:latin typeface="Cambria" charset="0"/>
                <a:ea typeface="Cambria" charset="0"/>
                <a:cs typeface="Cambria" charset="0"/>
              </a:rPr>
              <a:t>.</a:t>
            </a:r>
          </a:p>
        </p:txBody>
      </p:sp>
      <p:sp>
        <p:nvSpPr>
          <p:cNvPr id="3" name="Title 2"/>
          <p:cNvSpPr>
            <a:spLocks noGrp="1"/>
          </p:cNvSpPr>
          <p:nvPr>
            <p:ph type="title"/>
          </p:nvPr>
        </p:nvSpPr>
        <p:spPr/>
        <p:txBody>
          <a:bodyPr anchor="ctr"/>
          <a:lstStyle/>
          <a:p>
            <a:r>
              <a:rPr lang="en-US" dirty="0"/>
              <a:t>Android Task Mechanism</a:t>
            </a:r>
          </a:p>
        </p:txBody>
      </p:sp>
      <p:grpSp>
        <p:nvGrpSpPr>
          <p:cNvPr id="4" name="Group 3"/>
          <p:cNvGrpSpPr/>
          <p:nvPr/>
        </p:nvGrpSpPr>
        <p:grpSpPr>
          <a:xfrm>
            <a:off x="1089583" y="5226048"/>
            <a:ext cx="1332000" cy="1260000"/>
            <a:chOff x="1477040" y="5384571"/>
            <a:chExt cx="1332000" cy="1260000"/>
          </a:xfrm>
        </p:grpSpPr>
        <p:pic>
          <p:nvPicPr>
            <p:cNvPr id="5" name="Picture 25">
              <a:extLst>
                <a:ext uri="{FF2B5EF4-FFF2-40B4-BE49-F238E27FC236}">
                  <a16:creationId xmlns="" xmlns:a16="http://schemas.microsoft.com/office/drawing/2014/main" id="{85A6E889-32D3-4FDE-9FB4-A8F94CFC3832}"/>
                </a:ext>
              </a:extLst>
            </p:cNvPr>
            <p:cNvPicPr>
              <a:picLocks noChangeAspect="1"/>
            </p:cNvPicPr>
            <p:nvPr/>
          </p:nvPicPr>
          <p:blipFill>
            <a:blip r:embed="rId3"/>
            <a:stretch>
              <a:fillRect/>
            </a:stretch>
          </p:blipFill>
          <p:spPr>
            <a:xfrm>
              <a:off x="1691370" y="5734366"/>
              <a:ext cx="818036" cy="773411"/>
            </a:xfrm>
            <a:prstGeom prst="rect">
              <a:avLst/>
            </a:prstGeom>
          </p:spPr>
        </p:pic>
        <p:sp>
          <p:nvSpPr>
            <p:cNvPr id="6" name="Rounded Rectangle 2">
              <a:extLst>
                <a:ext uri="{FF2B5EF4-FFF2-40B4-BE49-F238E27FC236}">
                  <a16:creationId xmlns="" xmlns:a16="http://schemas.microsoft.com/office/drawing/2014/main" id="{A9FF3229-1325-4F1E-9BDE-990F7A1FB567}"/>
                </a:ext>
              </a:extLst>
            </p:cNvPr>
            <p:cNvSpPr/>
            <p:nvPr/>
          </p:nvSpPr>
          <p:spPr>
            <a:xfrm>
              <a:off x="1477040" y="5384571"/>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7" name="Group 6"/>
          <p:cNvGrpSpPr/>
          <p:nvPr/>
        </p:nvGrpSpPr>
        <p:grpSpPr>
          <a:xfrm>
            <a:off x="1089583" y="3068582"/>
            <a:ext cx="1332000" cy="1260000"/>
            <a:chOff x="1477040" y="3087623"/>
            <a:chExt cx="1332000" cy="1260000"/>
          </a:xfrm>
        </p:grpSpPr>
        <p:sp>
          <p:nvSpPr>
            <p:cNvPr id="8" name="Rounded Rectangle 11">
              <a:extLst>
                <a:ext uri="{FF2B5EF4-FFF2-40B4-BE49-F238E27FC236}">
                  <a16:creationId xmlns="" xmlns:a16="http://schemas.microsoft.com/office/drawing/2014/main" id="{D52D3A21-EF27-4503-88CC-3847574B9D41}"/>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9" name="Picture 3">
              <a:extLst>
                <a:ext uri="{FF2B5EF4-FFF2-40B4-BE49-F238E27FC236}">
                  <a16:creationId xmlns="" xmlns:a16="http://schemas.microsoft.com/office/drawing/2014/main" id="{88D040E4-2425-4047-B3EF-DA38DCED19F5}"/>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10" name="Group 9"/>
          <p:cNvGrpSpPr/>
          <p:nvPr/>
        </p:nvGrpSpPr>
        <p:grpSpPr>
          <a:xfrm>
            <a:off x="2952827" y="3299783"/>
            <a:ext cx="2267534" cy="2850727"/>
            <a:chOff x="2250170" y="4109435"/>
            <a:chExt cx="1866520" cy="2363936"/>
          </a:xfrm>
        </p:grpSpPr>
        <p:pic>
          <p:nvPicPr>
            <p:cNvPr id="11" name="图片 17">
              <a:extLst>
                <a:ext uri="{FF2B5EF4-FFF2-40B4-BE49-F238E27FC236}">
                  <a16:creationId xmlns="" xmlns:a16="http://schemas.microsoft.com/office/drawing/2014/main" id="{FEBEE048-93E9-4F48-AFDD-23A94B21CC1A}"/>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12" name="Rounded Rectangle 11">
              <a:extLst>
                <a:ext uri="{FF2B5EF4-FFF2-40B4-BE49-F238E27FC236}">
                  <a16:creationId xmlns="" xmlns:a16="http://schemas.microsoft.com/office/drawing/2014/main" id="{D52D3A21-EF27-4503-88CC-3847574B9D41}"/>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3" name="Group 12"/>
          <p:cNvGrpSpPr/>
          <p:nvPr/>
        </p:nvGrpSpPr>
        <p:grpSpPr>
          <a:xfrm>
            <a:off x="8340468" y="3316535"/>
            <a:ext cx="2136389" cy="2830929"/>
            <a:chOff x="10275770" y="3197633"/>
            <a:chExt cx="1866520" cy="2400272"/>
          </a:xfrm>
        </p:grpSpPr>
        <p:pic>
          <p:nvPicPr>
            <p:cNvPr id="14" name="Picture 2" descr="Image result for instagram screensh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7586" y="3249295"/>
              <a:ext cx="1722888" cy="2296948"/>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1">
              <a:extLst>
                <a:ext uri="{FF2B5EF4-FFF2-40B4-BE49-F238E27FC236}">
                  <a16:creationId xmlns="" xmlns:a16="http://schemas.microsoft.com/office/drawing/2014/main" id="{D52D3A21-EF27-4503-88CC-3847574B9D41}"/>
                </a:ext>
              </a:extLst>
            </p:cNvPr>
            <p:cNvSpPr/>
            <p:nvPr/>
          </p:nvSpPr>
          <p:spPr>
            <a:xfrm>
              <a:off x="10275770" y="3197633"/>
              <a:ext cx="1866520" cy="2400272"/>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6" name="Group 15"/>
          <p:cNvGrpSpPr/>
          <p:nvPr/>
        </p:nvGrpSpPr>
        <p:grpSpPr>
          <a:xfrm>
            <a:off x="5716387" y="3299783"/>
            <a:ext cx="2218747" cy="2850727"/>
            <a:chOff x="6608317" y="4073099"/>
            <a:chExt cx="1866520" cy="2400272"/>
          </a:xfrm>
        </p:grpSpPr>
        <p:pic>
          <p:nvPicPr>
            <p:cNvPr id="17" name="图片 18">
              <a:extLst>
                <a:ext uri="{FF2B5EF4-FFF2-40B4-BE49-F238E27FC236}">
                  <a16:creationId xmlns="" xmlns:a16="http://schemas.microsoft.com/office/drawing/2014/main" id="{CF6413C2-E92F-4EEE-B005-BABDF9450664}"/>
                </a:ext>
              </a:extLst>
            </p:cNvPr>
            <p:cNvPicPr>
              <a:picLocks noChangeAspect="1"/>
            </p:cNvPicPr>
            <p:nvPr/>
          </p:nvPicPr>
          <p:blipFill>
            <a:blip r:embed="rId7"/>
            <a:stretch>
              <a:fillRect/>
            </a:stretch>
          </p:blipFill>
          <p:spPr>
            <a:xfrm>
              <a:off x="6629970" y="4184028"/>
              <a:ext cx="1823214" cy="2289343"/>
            </a:xfrm>
            <a:prstGeom prst="rect">
              <a:avLst/>
            </a:prstGeom>
          </p:spPr>
        </p:pic>
        <p:sp>
          <p:nvSpPr>
            <p:cNvPr id="18" name="Rounded Rectangle 11">
              <a:extLst>
                <a:ext uri="{FF2B5EF4-FFF2-40B4-BE49-F238E27FC236}">
                  <a16:creationId xmlns="" xmlns:a16="http://schemas.microsoft.com/office/drawing/2014/main" id="{D52D3A21-EF27-4503-88CC-3847574B9D41}"/>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9" name="Group 18"/>
          <p:cNvGrpSpPr/>
          <p:nvPr/>
        </p:nvGrpSpPr>
        <p:grpSpPr>
          <a:xfrm>
            <a:off x="3498258" y="5712945"/>
            <a:ext cx="1378495" cy="370337"/>
            <a:chOff x="3003385" y="6324731"/>
            <a:chExt cx="1378495" cy="370337"/>
          </a:xfrm>
        </p:grpSpPr>
        <p:sp>
          <p:nvSpPr>
            <p:cNvPr id="20" name="Rounded Rectangle 11">
              <a:extLst>
                <a:ext uri="{FF2B5EF4-FFF2-40B4-BE49-F238E27FC236}">
                  <a16:creationId xmlns="" xmlns:a16="http://schemas.microsoft.com/office/drawing/2014/main" id="{D52D3A21-EF27-4503-88CC-3847574B9D41}"/>
                </a:ext>
              </a:extLst>
            </p:cNvPr>
            <p:cNvSpPr/>
            <p:nvPr/>
          </p:nvSpPr>
          <p:spPr>
            <a:xfrm>
              <a:off x="3003385" y="6324731"/>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21" name="Picture 20"/>
            <p:cNvPicPr>
              <a:picLocks noChangeAspect="1"/>
            </p:cNvPicPr>
            <p:nvPr/>
          </p:nvPicPr>
          <p:blipFill>
            <a:blip r:embed="rId8"/>
            <a:stretch>
              <a:fillRect/>
            </a:stretch>
          </p:blipFill>
          <p:spPr>
            <a:xfrm>
              <a:off x="4115508" y="6428696"/>
              <a:ext cx="266372" cy="266372"/>
            </a:xfrm>
            <a:prstGeom prst="rect">
              <a:avLst/>
            </a:prstGeom>
            <a:solidFill>
              <a:schemeClr val="bg1"/>
            </a:solidFill>
          </p:spPr>
        </p:pic>
      </p:grpSp>
      <p:cxnSp>
        <p:nvCxnSpPr>
          <p:cNvPr id="22" name="Straight Connector 21"/>
          <p:cNvCxnSpPr/>
          <p:nvPr/>
        </p:nvCxnSpPr>
        <p:spPr>
          <a:xfrm rot="16200000">
            <a:off x="1755583" y="4151455"/>
            <a:ext cx="0" cy="1224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8" idx="3"/>
          </p:cNvCxnSpPr>
          <p:nvPr/>
        </p:nvCxnSpPr>
        <p:spPr>
          <a:xfrm>
            <a:off x="2421583" y="3698582"/>
            <a:ext cx="50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Elbow Connector 23"/>
          <p:cNvCxnSpPr>
            <a:endCxn id="20" idx="0"/>
          </p:cNvCxnSpPr>
          <p:nvPr/>
        </p:nvCxnSpPr>
        <p:spPr>
          <a:xfrm>
            <a:off x="2375089" y="3160301"/>
            <a:ext cx="7033574" cy="156234"/>
          </a:xfrm>
          <a:prstGeom prst="bentConnector2">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flipV="1">
            <a:off x="2431824" y="6150510"/>
            <a:ext cx="4393937" cy="169134"/>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220361" y="4725147"/>
            <a:ext cx="496026"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20" idx="1"/>
          </p:cNvCxnSpPr>
          <p:nvPr/>
        </p:nvCxnSpPr>
        <p:spPr>
          <a:xfrm>
            <a:off x="7935134" y="4725147"/>
            <a:ext cx="405334" cy="6853"/>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28" name="Rounded Rectangle 11">
            <a:extLst>
              <a:ext uri="{FF2B5EF4-FFF2-40B4-BE49-F238E27FC236}">
                <a16:creationId xmlns="" xmlns:a16="http://schemas.microsoft.com/office/drawing/2014/main" id="{D52D3A21-EF27-4503-88CC-3847574B9D41}"/>
              </a:ext>
            </a:extLst>
          </p:cNvPr>
          <p:cNvSpPr/>
          <p:nvPr/>
        </p:nvSpPr>
        <p:spPr>
          <a:xfrm>
            <a:off x="5929589" y="5021768"/>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pic>
        <p:nvPicPr>
          <p:cNvPr id="29" name="Picture 28"/>
          <p:cNvPicPr>
            <a:picLocks noChangeAspect="1"/>
          </p:cNvPicPr>
          <p:nvPr/>
        </p:nvPicPr>
        <p:blipFill>
          <a:blip r:embed="rId8"/>
          <a:stretch>
            <a:fillRect/>
          </a:stretch>
        </p:blipFill>
        <p:spPr>
          <a:xfrm>
            <a:off x="7581790" y="5814124"/>
            <a:ext cx="312107" cy="312107"/>
          </a:xfrm>
          <a:prstGeom prst="rect">
            <a:avLst/>
          </a:prstGeom>
          <a:noFill/>
        </p:spPr>
      </p:pic>
      <p:sp>
        <p:nvSpPr>
          <p:cNvPr id="30" name="Rounded Rectangle 11">
            <a:extLst>
              <a:ext uri="{FF2B5EF4-FFF2-40B4-BE49-F238E27FC236}">
                <a16:creationId xmlns="" xmlns:a16="http://schemas.microsoft.com/office/drawing/2014/main" id="{D52D3A21-EF27-4503-88CC-3847574B9D41}"/>
              </a:ext>
            </a:extLst>
          </p:cNvPr>
          <p:cNvSpPr/>
          <p:nvPr/>
        </p:nvSpPr>
        <p:spPr>
          <a:xfrm>
            <a:off x="5938692" y="5372374"/>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31" name="Rectangle 30"/>
          <p:cNvSpPr/>
          <p:nvPr/>
        </p:nvSpPr>
        <p:spPr>
          <a:xfrm>
            <a:off x="2789698" y="3022169"/>
            <a:ext cx="7826644" cy="3727345"/>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5499374" y="6297215"/>
            <a:ext cx="2727704" cy="461665"/>
          </a:xfrm>
          <a:prstGeom prst="rect">
            <a:avLst/>
          </a:prstGeom>
          <a:noFill/>
        </p:spPr>
        <p:txBody>
          <a:bodyPr wrap="square" rtlCol="0">
            <a:spAutoFit/>
          </a:bodyPr>
          <a:lstStyle/>
          <a:p>
            <a:pPr algn="ctr"/>
            <a:r>
              <a:rPr lang="en-US" altLang="zh-CN" sz="2400" b="1" dirty="0"/>
              <a:t>Back</a:t>
            </a:r>
            <a:r>
              <a:rPr lang="zh-CN" altLang="en-US" sz="2400" b="1" dirty="0"/>
              <a:t> </a:t>
            </a:r>
            <a:r>
              <a:rPr lang="en-US" altLang="zh-CN" sz="2400" b="1" dirty="0"/>
              <a:t>Stack</a:t>
            </a:r>
            <a:endParaRPr lang="en-US" sz="2400" b="1" dirty="0"/>
          </a:p>
        </p:txBody>
      </p:sp>
    </p:spTree>
    <p:extLst>
      <p:ext uri="{BB962C8B-B14F-4D97-AF65-F5344CB8AC3E}">
        <p14:creationId xmlns:p14="http://schemas.microsoft.com/office/powerpoint/2010/main" val="88200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par>
                                <p:cTn id="17" presetID="9"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par>
                                <p:cTn id="20" presetID="9"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par>
                                <p:cTn id="23" presetID="9"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dissolve">
                                      <p:cBhvr>
                                        <p:cTn id="25" dur="500"/>
                                        <p:tgtEl>
                                          <p:spTgt spid="22"/>
                                        </p:tgtEl>
                                      </p:cBhvr>
                                    </p:animEffect>
                                  </p:childTnLst>
                                </p:cTn>
                              </p:par>
                              <p:par>
                                <p:cTn id="26" presetID="9"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dissolve">
                                      <p:cBhvr>
                                        <p:cTn id="28" dur="500"/>
                                        <p:tgtEl>
                                          <p:spTgt spid="23"/>
                                        </p:tgtEl>
                                      </p:cBhvr>
                                    </p:animEffect>
                                  </p:childTnLst>
                                </p:cTn>
                              </p:par>
                              <p:par>
                                <p:cTn id="29" presetID="9"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dissolve">
                                      <p:cBhvr>
                                        <p:cTn id="31" dur="500"/>
                                        <p:tgtEl>
                                          <p:spTgt spid="24"/>
                                        </p:tgtEl>
                                      </p:cBhvr>
                                    </p:animEffect>
                                  </p:childTnLst>
                                </p:cTn>
                              </p:par>
                              <p:par>
                                <p:cTn id="32" presetID="9"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dissolve">
                                      <p:cBhvr>
                                        <p:cTn id="34" dur="500"/>
                                        <p:tgtEl>
                                          <p:spTgt spid="25"/>
                                        </p:tgtEl>
                                      </p:cBhvr>
                                    </p:animEffect>
                                  </p:childTnLst>
                                </p:cTn>
                              </p:par>
                              <p:par>
                                <p:cTn id="35" presetID="9"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dissolve">
                                      <p:cBhvr>
                                        <p:cTn id="37" dur="500"/>
                                        <p:tgtEl>
                                          <p:spTgt spid="26"/>
                                        </p:tgtEl>
                                      </p:cBhvr>
                                    </p:animEffect>
                                  </p:childTnLst>
                                </p:cTn>
                              </p:par>
                              <p:par>
                                <p:cTn id="38" presetID="9"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dissolve">
                                      <p:cBhvr>
                                        <p:cTn id="40" dur="500"/>
                                        <p:tgtEl>
                                          <p:spTgt spid="27"/>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dissolve">
                                      <p:cBhvr>
                                        <p:cTn id="43" dur="500"/>
                                        <p:tgtEl>
                                          <p:spTgt spid="28"/>
                                        </p:tgtEl>
                                      </p:cBhvr>
                                    </p:animEffect>
                                  </p:childTnLst>
                                </p:cTn>
                              </p:par>
                              <p:par>
                                <p:cTn id="44" presetID="9" presetClass="entr" presetSubtype="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dissolve">
                                      <p:cBhvr>
                                        <p:cTn id="46" dur="500"/>
                                        <p:tgtEl>
                                          <p:spTgt spid="29"/>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dissolve">
                                      <p:cBhvr>
                                        <p:cTn id="49" dur="500"/>
                                        <p:tgtEl>
                                          <p:spTgt spid="30"/>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24"/>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23"/>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25"/>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26"/>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27"/>
                                        </p:tgtEl>
                                        <p:attrNameLst>
                                          <p:attrName>style.visibility</p:attrName>
                                        </p:attrNameLst>
                                      </p:cBhvr>
                                      <p:to>
                                        <p:strVal val="hidden"/>
                                      </p:to>
                                    </p:set>
                                  </p:childTnLst>
                                </p:cTn>
                              </p:par>
                              <p:par>
                                <p:cTn id="62" presetID="9" presetClass="entr" presetSubtype="0"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dissolve">
                                      <p:cBhvr>
                                        <p:cTn id="64" dur="500"/>
                                        <p:tgtEl>
                                          <p:spTgt spid="32"/>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dissolve">
                                      <p:cBhvr>
                                        <p:cTn id="6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animBg="1"/>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56E8D0D3-62ED-4A02-8CF2-17E3CE455A2D}"/>
              </a:ext>
            </a:extLst>
          </p:cNvPr>
          <p:cNvSpPr>
            <a:spLocks noGrp="1"/>
          </p:cNvSpPr>
          <p:nvPr>
            <p:ph type="body" idx="1"/>
          </p:nvPr>
        </p:nvSpPr>
        <p:spPr>
          <a:xfrm>
            <a:off x="917988" y="2147879"/>
            <a:ext cx="10947177" cy="3503774"/>
          </a:xfrm>
        </p:spPr>
        <p:txBody>
          <a:bodyPr/>
          <a:lstStyle/>
          <a:p>
            <a:pPr marL="342900" indent="-342900">
              <a:buFont typeface="Arial" panose="020B0604020202020204" pitchFamily="34" charset="0"/>
              <a:buChar char="•"/>
            </a:pPr>
            <a:r>
              <a:rPr lang="en-US" altLang="zh-CN" sz="3200" dirty="0">
                <a:solidFill>
                  <a:schemeClr val="tx1"/>
                </a:solidFill>
              </a:rPr>
              <a:t>Task mechanism relaxes the isolation provided by the Android system and could grant unexpected over-permissive privilege to apps</a:t>
            </a:r>
            <a:r>
              <a:rPr lang="en-US" altLang="zh-CN" sz="3200" dirty="0" smtClean="0">
                <a:solidFill>
                  <a:schemeClr val="tx1"/>
                </a:solidFill>
              </a:rPr>
              <a:t>.</a:t>
            </a:r>
          </a:p>
          <a:p>
            <a:pPr>
              <a:buFont typeface="Arial" panose="020B0604020202020204" pitchFamily="34" charset="0"/>
              <a:buChar char="•"/>
            </a:pPr>
            <a:r>
              <a:rPr lang="en-US" altLang="zh-CN" sz="3200" dirty="0"/>
              <a:t>What if a malicious a</a:t>
            </a:r>
            <a:r>
              <a:rPr lang="en-US" altLang="zh-CN" sz="3200" dirty="0" smtClean="0"/>
              <a:t>pp </a:t>
            </a:r>
            <a:r>
              <a:rPr lang="en-US" altLang="zh-CN" sz="3200" dirty="0"/>
              <a:t>gets into same task of a benign App</a:t>
            </a:r>
            <a:r>
              <a:rPr lang="en-US" altLang="zh-CN" sz="3200" dirty="0" smtClean="0"/>
              <a:t>?</a:t>
            </a:r>
          </a:p>
          <a:p>
            <a:pPr marL="863615" lvl="1" indent="-457200">
              <a:buSzPct val="80000"/>
              <a:buFont typeface="Wingdings" charset="2"/>
              <a:buChar char="§"/>
            </a:pPr>
            <a:r>
              <a:rPr lang="en-US" altLang="zh-CN" sz="2800" dirty="0" smtClean="0">
                <a:solidFill>
                  <a:schemeClr val="tx1"/>
                </a:solidFill>
                <a:latin typeface="Cambria" charset="0"/>
                <a:ea typeface="Cambria" charset="0"/>
                <a:cs typeface="Cambria" charset="0"/>
              </a:rPr>
              <a:t>Ren et al. [USENIXSEC15</a:t>
            </a:r>
            <a:r>
              <a:rPr lang="en-US" altLang="zh-CN" sz="2800" dirty="0">
                <a:solidFill>
                  <a:schemeClr val="tx1"/>
                </a:solidFill>
                <a:latin typeface="Cambria" charset="0"/>
                <a:ea typeface="Cambria" charset="0"/>
                <a:cs typeface="Cambria" charset="0"/>
              </a:rPr>
              <a:t>’ Task] demonstrates the attack vectors of </a:t>
            </a:r>
            <a:r>
              <a:rPr lang="en-US" altLang="zh-CN" sz="2800" i="1" dirty="0">
                <a:solidFill>
                  <a:srgbClr val="0070C0"/>
                </a:solidFill>
                <a:latin typeface="Cambria" charset="0"/>
                <a:ea typeface="Cambria" charset="0"/>
                <a:cs typeface="Cambria" charset="0"/>
              </a:rPr>
              <a:t>passive</a:t>
            </a:r>
            <a:r>
              <a:rPr lang="en-US" altLang="zh-CN" sz="2800" dirty="0">
                <a:solidFill>
                  <a:srgbClr val="0070C0"/>
                </a:solidFill>
                <a:latin typeface="Cambria" charset="0"/>
                <a:ea typeface="Cambria" charset="0"/>
                <a:cs typeface="Cambria" charset="0"/>
              </a:rPr>
              <a:t> task hijacking</a:t>
            </a:r>
            <a:r>
              <a:rPr lang="en-US" altLang="zh-CN" sz="2800" dirty="0">
                <a:solidFill>
                  <a:schemeClr val="tx1"/>
                </a:solidFill>
                <a:latin typeface="Cambria" charset="0"/>
                <a:ea typeface="Cambria" charset="0"/>
                <a:cs typeface="Cambria" charset="0"/>
              </a:rPr>
              <a:t> which can result in spoofing and phishing.</a:t>
            </a:r>
            <a:endParaRPr lang="zh-CN" altLang="en-US" sz="2800" dirty="0">
              <a:solidFill>
                <a:schemeClr val="tx1"/>
              </a:solidFill>
              <a:latin typeface="Cambria" charset="0"/>
              <a:ea typeface="Cambria" charset="0"/>
              <a:cs typeface="Cambria" charset="0"/>
            </a:endParaRPr>
          </a:p>
        </p:txBody>
      </p:sp>
      <p:sp>
        <p:nvSpPr>
          <p:cNvPr id="6" name="Title 5"/>
          <p:cNvSpPr>
            <a:spLocks noGrp="1"/>
          </p:cNvSpPr>
          <p:nvPr>
            <p:ph type="title"/>
          </p:nvPr>
        </p:nvSpPr>
        <p:spPr>
          <a:xfrm>
            <a:off x="404735" y="635232"/>
            <a:ext cx="11460430" cy="1054250"/>
          </a:xfrm>
        </p:spPr>
        <p:txBody>
          <a:bodyPr/>
          <a:lstStyle/>
          <a:p>
            <a:r>
              <a:rPr lang="en-US" dirty="0"/>
              <a:t>Privacy Concerns of Android Task Mechanism</a:t>
            </a:r>
          </a:p>
        </p:txBody>
      </p:sp>
    </p:spTree>
    <p:extLst>
      <p:ext uri="{BB962C8B-B14F-4D97-AF65-F5344CB8AC3E}">
        <p14:creationId xmlns:p14="http://schemas.microsoft.com/office/powerpoint/2010/main" val="421559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A947E0F8-CB50-4C40-898E-415C37E88BD3}"/>
              </a:ext>
            </a:extLst>
          </p:cNvPr>
          <p:cNvSpPr>
            <a:spLocks noGrp="1"/>
          </p:cNvSpPr>
          <p:nvPr>
            <p:ph type="body" idx="1"/>
          </p:nvPr>
        </p:nvSpPr>
        <p:spPr>
          <a:xfrm>
            <a:off x="932333" y="1624406"/>
            <a:ext cx="10923336" cy="3981737"/>
          </a:xfrm>
        </p:spPr>
        <p:txBody>
          <a:bodyPr/>
          <a:lstStyle/>
          <a:p>
            <a:pPr marL="457217" indent="-457217">
              <a:buFont typeface="Arial" panose="020B0604020202020204" pitchFamily="34" charset="0"/>
              <a:buChar char="•"/>
            </a:pPr>
            <a:r>
              <a:rPr lang="en-US" altLang="zh-CN" sz="2800" dirty="0"/>
              <a:t>C</a:t>
            </a:r>
            <a:r>
              <a:rPr lang="en-US" altLang="zh-CN" sz="2800" dirty="0" smtClean="0">
                <a:solidFill>
                  <a:schemeClr val="tx1"/>
                </a:solidFill>
              </a:rPr>
              <a:t>omprehensive </a:t>
            </a:r>
            <a:r>
              <a:rPr lang="en-US" altLang="zh-CN" sz="2800" dirty="0">
                <a:solidFill>
                  <a:schemeClr val="tx1"/>
                </a:solidFill>
              </a:rPr>
              <a:t>study understanding of task mechanism.</a:t>
            </a:r>
          </a:p>
          <a:p>
            <a:pPr marL="457217" indent="-457217">
              <a:buFont typeface="Arial" panose="020B0604020202020204" pitchFamily="34" charset="0"/>
              <a:buChar char="•"/>
            </a:pPr>
            <a:endParaRPr lang="en-US" altLang="zh-CN" sz="2800" dirty="0">
              <a:solidFill>
                <a:schemeClr val="tx1"/>
              </a:solidFill>
            </a:endParaRPr>
          </a:p>
        </p:txBody>
      </p:sp>
      <p:sp>
        <p:nvSpPr>
          <p:cNvPr id="3" name="标题 2">
            <a:extLst>
              <a:ext uri="{FF2B5EF4-FFF2-40B4-BE49-F238E27FC236}">
                <a16:creationId xmlns="" xmlns:a16="http://schemas.microsoft.com/office/drawing/2014/main" id="{1570810D-B133-4AC4-869B-ED8F27825D0E}"/>
              </a:ext>
            </a:extLst>
          </p:cNvPr>
          <p:cNvSpPr>
            <a:spLocks noGrp="1"/>
          </p:cNvSpPr>
          <p:nvPr>
            <p:ph type="title"/>
          </p:nvPr>
        </p:nvSpPr>
        <p:spPr/>
        <p:txBody>
          <a:bodyPr/>
          <a:lstStyle/>
          <a:p>
            <a:r>
              <a:rPr lang="en-US" altLang="zh-CN" dirty="0">
                <a:solidFill>
                  <a:srgbClr val="0070C0"/>
                </a:solidFill>
              </a:rPr>
              <a:t>Our Goal</a:t>
            </a:r>
            <a:endParaRPr lang="zh-CN" altLang="en-US" dirty="0">
              <a:solidFill>
                <a:srgbClr val="0070C0"/>
              </a:solidFill>
            </a:endParaRPr>
          </a:p>
        </p:txBody>
      </p:sp>
      <p:sp>
        <p:nvSpPr>
          <p:cNvPr id="4" name="Rounded Rectangle 1">
            <a:extLst/>
          </p:cNvPr>
          <p:cNvSpPr/>
          <p:nvPr/>
        </p:nvSpPr>
        <p:spPr>
          <a:xfrm>
            <a:off x="2163336" y="2442116"/>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ookman Old Style" charset="0"/>
                <a:ea typeface="Bookman Old Style" charset="0"/>
                <a:cs typeface="Bookman Old Style" charset="0"/>
              </a:rPr>
              <a:t>Mission 1:</a:t>
            </a:r>
          </a:p>
          <a:p>
            <a:pPr algn="ctr"/>
            <a:r>
              <a:rPr lang="en-US" sz="2400" dirty="0">
                <a:solidFill>
                  <a:schemeClr val="tx1"/>
                </a:solidFill>
                <a:latin typeface="Bookman Old Style" charset="0"/>
                <a:ea typeface="Bookman Old Style" charset="0"/>
                <a:cs typeface="Bookman Old Style" charset="0"/>
              </a:rPr>
              <a:t>Understanding Task Control</a:t>
            </a:r>
          </a:p>
        </p:txBody>
      </p:sp>
      <p:sp>
        <p:nvSpPr>
          <p:cNvPr id="5" name="Rounded Rectangle 1">
            <a:extLst/>
          </p:cNvPr>
          <p:cNvSpPr/>
          <p:nvPr/>
        </p:nvSpPr>
        <p:spPr>
          <a:xfrm>
            <a:off x="2163336" y="4581874"/>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Bookman Old Style" charset="0"/>
                <a:ea typeface="Bookman Old Style" charset="0"/>
                <a:cs typeface="Bookman Old Style" charset="0"/>
              </a:rPr>
              <a:t>Mission 2:</a:t>
            </a:r>
          </a:p>
          <a:p>
            <a:pPr algn="ctr"/>
            <a:r>
              <a:rPr lang="en-US" altLang="zh-CN" sz="2400" dirty="0">
                <a:solidFill>
                  <a:schemeClr val="tx1"/>
                </a:solidFill>
                <a:latin typeface="Bookman Old Style" charset="0"/>
                <a:ea typeface="Bookman Old Style" charset="0"/>
                <a:cs typeface="Bookman Old Style" charset="0"/>
              </a:rPr>
              <a:t>Understanding Task Privilege</a:t>
            </a:r>
          </a:p>
        </p:txBody>
      </p:sp>
      <p:sp>
        <p:nvSpPr>
          <p:cNvPr id="6" name="Rounded Rectangle 1">
            <a:extLst/>
          </p:cNvPr>
          <p:cNvSpPr/>
          <p:nvPr/>
        </p:nvSpPr>
        <p:spPr>
          <a:xfrm>
            <a:off x="7655328" y="4581874"/>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Bookman Old Style" charset="0"/>
                <a:ea typeface="Bookman Old Style" charset="0"/>
                <a:cs typeface="Bookman Old Style" charset="0"/>
              </a:rPr>
              <a:t>Mission 3:</a:t>
            </a:r>
          </a:p>
          <a:p>
            <a:pPr algn="ctr"/>
            <a:r>
              <a:rPr lang="en-US" altLang="zh-CN" sz="2400" dirty="0">
                <a:solidFill>
                  <a:schemeClr val="tx1"/>
                </a:solidFill>
                <a:latin typeface="Bookman Old Style" charset="0"/>
                <a:ea typeface="Bookman Old Style" charset="0"/>
                <a:cs typeface="Bookman Old Style" charset="0"/>
              </a:rPr>
              <a:t>Exploitation Analysis</a:t>
            </a:r>
          </a:p>
        </p:txBody>
      </p:sp>
      <p:sp>
        <p:nvSpPr>
          <p:cNvPr id="7" name="Rounded Rectangle 1">
            <a:extLst/>
          </p:cNvPr>
          <p:cNvSpPr/>
          <p:nvPr/>
        </p:nvSpPr>
        <p:spPr>
          <a:xfrm>
            <a:off x="7655328" y="2442115"/>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Bookman Old Style" charset="0"/>
                <a:ea typeface="Bookman Old Style" charset="0"/>
                <a:cs typeface="Bookman Old Style" charset="0"/>
              </a:rPr>
              <a:t>Mission 4:</a:t>
            </a:r>
          </a:p>
          <a:p>
            <a:pPr algn="ctr"/>
            <a:r>
              <a:rPr lang="en-US" altLang="zh-CN" sz="2400" dirty="0">
                <a:solidFill>
                  <a:schemeClr val="tx1"/>
                </a:solidFill>
                <a:latin typeface="Bookman Old Style" charset="0"/>
                <a:ea typeface="Bookman Old Style" charset="0"/>
                <a:cs typeface="Bookman Old Style" charset="0"/>
              </a:rPr>
              <a:t>Task</a:t>
            </a:r>
            <a:r>
              <a:rPr lang="zh-CN" altLang="en-US" sz="2400" dirty="0">
                <a:solidFill>
                  <a:schemeClr val="tx1"/>
                </a:solidFill>
                <a:latin typeface="Bookman Old Style" charset="0"/>
                <a:ea typeface="Bookman Old Style" charset="0"/>
                <a:cs typeface="Bookman Old Style" charset="0"/>
              </a:rPr>
              <a:t> </a:t>
            </a:r>
            <a:r>
              <a:rPr lang="en-US" altLang="zh-CN" sz="2400" dirty="0">
                <a:solidFill>
                  <a:schemeClr val="tx1"/>
                </a:solidFill>
                <a:latin typeface="Bookman Old Style" charset="0"/>
                <a:ea typeface="Bookman Old Style" charset="0"/>
                <a:cs typeface="Bookman Old Style" charset="0"/>
              </a:rPr>
              <a:t>Interference</a:t>
            </a:r>
            <a:r>
              <a:rPr lang="zh-CN" altLang="en-US" sz="2400" dirty="0">
                <a:solidFill>
                  <a:schemeClr val="tx1"/>
                </a:solidFill>
                <a:latin typeface="Bookman Old Style" charset="0"/>
                <a:ea typeface="Bookman Old Style" charset="0"/>
                <a:cs typeface="Bookman Old Style" charset="0"/>
              </a:rPr>
              <a:t> </a:t>
            </a:r>
            <a:r>
              <a:rPr lang="en-US" altLang="zh-CN" sz="2400" dirty="0">
                <a:solidFill>
                  <a:schemeClr val="tx1"/>
                </a:solidFill>
                <a:latin typeface="Bookman Old Style" charset="0"/>
                <a:ea typeface="Bookman Old Style" charset="0"/>
                <a:cs typeface="Bookman Old Style" charset="0"/>
              </a:rPr>
              <a:t>Checking</a:t>
            </a:r>
          </a:p>
        </p:txBody>
      </p:sp>
      <p:cxnSp>
        <p:nvCxnSpPr>
          <p:cNvPr id="8" name="Straight Arrow Connector 7"/>
          <p:cNvCxnSpPr>
            <a:stCxn id="4" idx="3"/>
            <a:endCxn id="7" idx="1"/>
          </p:cNvCxnSpPr>
          <p:nvPr/>
        </p:nvCxnSpPr>
        <p:spPr>
          <a:xfrm flipV="1">
            <a:off x="4934397" y="3155794"/>
            <a:ext cx="2720931" cy="1"/>
          </a:xfrm>
          <a:prstGeom prst="straightConnector1">
            <a:avLst/>
          </a:prstGeom>
          <a:ln w="28575">
            <a:solidFill>
              <a:schemeClr val="tx1"/>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3"/>
          </p:cNvCxnSpPr>
          <p:nvPr/>
        </p:nvCxnSpPr>
        <p:spPr>
          <a:xfrm>
            <a:off x="4934397" y="3155795"/>
            <a:ext cx="2720931" cy="2015812"/>
          </a:xfrm>
          <a:prstGeom prst="straightConnector1">
            <a:avLst/>
          </a:prstGeom>
          <a:ln w="28575">
            <a:solidFill>
              <a:schemeClr val="tx1"/>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3"/>
            <a:endCxn id="6" idx="1"/>
          </p:cNvCxnSpPr>
          <p:nvPr/>
        </p:nvCxnSpPr>
        <p:spPr>
          <a:xfrm>
            <a:off x="4934397" y="5295553"/>
            <a:ext cx="2720931" cy="0"/>
          </a:xfrm>
          <a:prstGeom prst="straightConnector1">
            <a:avLst/>
          </a:prstGeom>
          <a:ln w="28575">
            <a:solidFill>
              <a:schemeClr val="tx1"/>
            </a:solidFill>
            <a:headEnd w="med"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008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88B50774-6B04-44C8-AD10-07B2903B1DE9}"/>
              </a:ext>
            </a:extLst>
          </p:cNvPr>
          <p:cNvSpPr>
            <a:spLocks noGrp="1"/>
          </p:cNvSpPr>
          <p:nvPr>
            <p:ph type="body" idx="1"/>
          </p:nvPr>
        </p:nvSpPr>
        <p:spPr>
          <a:xfrm>
            <a:off x="932333" y="2533469"/>
            <a:ext cx="10327340" cy="3170264"/>
          </a:xfrm>
        </p:spPr>
        <p:txBody>
          <a:bodyPr/>
          <a:lstStyle/>
          <a:p>
            <a:pPr marL="342900" indent="-342900">
              <a:buFont typeface="Arial" panose="020B0604020202020204" pitchFamily="34" charset="0"/>
              <a:buChar char="•"/>
            </a:pPr>
            <a:r>
              <a:rPr lang="en-US" altLang="zh-CN" sz="3200" dirty="0">
                <a:solidFill>
                  <a:schemeClr val="tx1"/>
                </a:solidFill>
              </a:rPr>
              <a:t>What factors affects an </a:t>
            </a:r>
            <a:r>
              <a:rPr lang="en-US" altLang="zh-CN" sz="3200" dirty="0" smtClean="0">
                <a:solidFill>
                  <a:schemeClr val="tx1"/>
                </a:solidFill>
              </a:rPr>
              <a:t>app’s </a:t>
            </a:r>
            <a:r>
              <a:rPr lang="en-US" altLang="zh-CN" sz="3200" dirty="0">
                <a:solidFill>
                  <a:schemeClr val="tx1"/>
                </a:solidFill>
              </a:rPr>
              <a:t>task status</a:t>
            </a:r>
            <a:r>
              <a:rPr lang="en-US" altLang="zh-CN" sz="3200" dirty="0" smtClean="0">
                <a:solidFill>
                  <a:schemeClr val="tx1"/>
                </a:solidFill>
              </a:rPr>
              <a:t>?</a:t>
            </a:r>
            <a:endParaRPr lang="en-US" altLang="zh-CN" sz="3200" dirty="0">
              <a:solidFill>
                <a:schemeClr val="tx1"/>
              </a:solidFill>
            </a:endParaRPr>
          </a:p>
          <a:p>
            <a:pPr>
              <a:buFont typeface="Arial" panose="020B0604020202020204" pitchFamily="34" charset="0"/>
              <a:buChar char="•"/>
            </a:pPr>
            <a:r>
              <a:rPr lang="en-US" altLang="zh-CN" sz="3200" dirty="0">
                <a:solidFill>
                  <a:schemeClr val="tx1"/>
                </a:solidFill>
              </a:rPr>
              <a:t>How these factors </a:t>
            </a:r>
            <a:r>
              <a:rPr lang="en-US" altLang="zh-CN" sz="3200" dirty="0"/>
              <a:t>affects </a:t>
            </a:r>
            <a:r>
              <a:rPr lang="en-US" altLang="zh-CN" sz="3200" dirty="0" smtClean="0"/>
              <a:t>app’s </a:t>
            </a:r>
            <a:r>
              <a:rPr lang="en-US" altLang="zh-CN" sz="3200" dirty="0"/>
              <a:t>task status? </a:t>
            </a:r>
            <a:endParaRPr lang="en-US" altLang="zh-CN" sz="3200" dirty="0" smtClean="0"/>
          </a:p>
          <a:p>
            <a:pPr marL="863615" lvl="1" indent="-457200">
              <a:buSzPct val="80000"/>
              <a:buFont typeface="Wingdings" charset="2"/>
              <a:buChar char="§"/>
            </a:pPr>
            <a:r>
              <a:rPr lang="en-US" altLang="zh-CN" sz="2800" dirty="0" smtClean="0">
                <a:latin typeface="Cambria" charset="0"/>
                <a:ea typeface="Cambria" charset="0"/>
                <a:cs typeface="Cambria" charset="0"/>
              </a:rPr>
              <a:t>Whether </a:t>
            </a:r>
            <a:r>
              <a:rPr lang="en-US" altLang="zh-CN" sz="2800" dirty="0">
                <a:latin typeface="Cambria" charset="0"/>
                <a:ea typeface="Cambria" charset="0"/>
                <a:cs typeface="Cambria" charset="0"/>
              </a:rPr>
              <a:t>an </a:t>
            </a:r>
            <a:r>
              <a:rPr lang="en-US" altLang="zh-CN" sz="2800" dirty="0" smtClean="0">
                <a:latin typeface="Cambria" charset="0"/>
                <a:ea typeface="Cambria" charset="0"/>
                <a:cs typeface="Cambria" charset="0"/>
              </a:rPr>
              <a:t>app </a:t>
            </a:r>
            <a:r>
              <a:rPr lang="en-US" altLang="zh-CN" sz="2800" dirty="0">
                <a:latin typeface="Cambria" charset="0"/>
                <a:ea typeface="Cambria" charset="0"/>
                <a:cs typeface="Cambria" charset="0"/>
              </a:rPr>
              <a:t>is running in the foreground or background? </a:t>
            </a:r>
            <a:endParaRPr lang="en-US" altLang="zh-CN" sz="2800" dirty="0" smtClean="0">
              <a:latin typeface="Cambria" charset="0"/>
              <a:ea typeface="Cambria" charset="0"/>
              <a:cs typeface="Cambria" charset="0"/>
            </a:endParaRPr>
          </a:p>
          <a:p>
            <a:pPr marL="863615" lvl="1" indent="-457200">
              <a:buSzPct val="80000"/>
              <a:buFont typeface="Wingdings" charset="2"/>
              <a:buChar char="§"/>
            </a:pPr>
            <a:r>
              <a:rPr lang="en-US" altLang="zh-CN" sz="2800" dirty="0" smtClean="0">
                <a:latin typeface="Cambria" charset="0"/>
                <a:ea typeface="Cambria" charset="0"/>
                <a:cs typeface="Cambria" charset="0"/>
              </a:rPr>
              <a:t>Which is the resulting task state of the app?</a:t>
            </a:r>
            <a:endParaRPr lang="zh-CN" altLang="en-US" sz="2800" dirty="0">
              <a:solidFill>
                <a:schemeClr val="tx1"/>
              </a:solidFill>
              <a:latin typeface="Cambria" charset="0"/>
              <a:ea typeface="Cambria" charset="0"/>
              <a:cs typeface="Cambria" charset="0"/>
            </a:endParaRPr>
          </a:p>
        </p:txBody>
      </p:sp>
      <p:sp>
        <p:nvSpPr>
          <p:cNvPr id="3" name="标题 2">
            <a:extLst>
              <a:ext uri="{FF2B5EF4-FFF2-40B4-BE49-F238E27FC236}">
                <a16:creationId xmlns="" xmlns:a16="http://schemas.microsoft.com/office/drawing/2014/main" id="{03D5280D-5325-4FF2-83A7-7167E0172DE9}"/>
              </a:ext>
            </a:extLst>
          </p:cNvPr>
          <p:cNvSpPr>
            <a:spLocks noGrp="1"/>
          </p:cNvSpPr>
          <p:nvPr>
            <p:ph type="title"/>
          </p:nvPr>
        </p:nvSpPr>
        <p:spPr>
          <a:xfrm>
            <a:off x="344774" y="570156"/>
            <a:ext cx="11332564" cy="1054250"/>
          </a:xfrm>
        </p:spPr>
        <p:txBody>
          <a:bodyPr/>
          <a:lstStyle/>
          <a:p>
            <a:r>
              <a:rPr lang="en-US" altLang="zh-CN" smtClean="0">
                <a:solidFill>
                  <a:srgbClr val="0070C0"/>
                </a:solidFill>
              </a:rPr>
              <a:t>M1</a:t>
            </a:r>
            <a:r>
              <a:rPr lang="en-US" altLang="zh-CN" dirty="0">
                <a:solidFill>
                  <a:srgbClr val="0070C0"/>
                </a:solidFill>
              </a:rPr>
              <a:t>: Understanding Android Task Mechanism</a:t>
            </a:r>
            <a:endParaRPr lang="zh-CN" altLang="en-US" dirty="0">
              <a:solidFill>
                <a:srgbClr val="0070C0"/>
              </a:solidFill>
            </a:endParaRPr>
          </a:p>
        </p:txBody>
      </p:sp>
    </p:spTree>
    <p:extLst>
      <p:ext uri="{BB962C8B-B14F-4D97-AF65-F5344CB8AC3E}">
        <p14:creationId xmlns:p14="http://schemas.microsoft.com/office/powerpoint/2010/main" val="188739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1178352" y="1409827"/>
            <a:ext cx="10807999" cy="5156226"/>
          </a:xfrm>
          <a:prstGeom prst="rect">
            <a:avLst/>
          </a:prstGeom>
          <a:noFill/>
          <a:ln>
            <a:noFill/>
          </a:ln>
        </p:spPr>
        <p:txBody>
          <a:bodyPr lIns="91425" tIns="45700" rIns="91425" bIns="45700" anchor="t" anchorCtr="0">
            <a:noAutofit/>
          </a:bodyPr>
          <a:lstStyle/>
          <a:p>
            <a:pPr marL="342913" indent="-342913">
              <a:spcBef>
                <a:spcPts val="0"/>
              </a:spcBef>
              <a:buSzPct val="100000"/>
              <a:buFont typeface="Arial"/>
              <a:buChar char="•"/>
            </a:pPr>
            <a:r>
              <a:rPr lang="en-US" sz="3200" i="1" dirty="0" err="1"/>
              <a:t>launchMode</a:t>
            </a:r>
            <a:endParaRPr lang="en-US" sz="3200" i="1" dirty="0"/>
          </a:p>
          <a:p>
            <a:pPr marL="754408" lvl="1" indent="-347993">
              <a:buSzPct val="80000"/>
              <a:buFont typeface="Wingdings" charset="2"/>
              <a:buChar char="§"/>
            </a:pPr>
            <a:r>
              <a:rPr lang="en-US" sz="2800" dirty="0">
                <a:latin typeface="Cambria" charset="0"/>
                <a:ea typeface="Cambria" charset="0"/>
                <a:cs typeface="Cambria" charset="0"/>
              </a:rPr>
              <a:t>Decides how an activity will be </a:t>
            </a:r>
            <a:r>
              <a:rPr lang="en-US" sz="2800" dirty="0">
                <a:solidFill>
                  <a:srgbClr val="0070C0"/>
                </a:solidFill>
                <a:latin typeface="Cambria" charset="0"/>
                <a:ea typeface="Cambria" charset="0"/>
                <a:cs typeface="Cambria" charset="0"/>
              </a:rPr>
              <a:t>launched</a:t>
            </a:r>
          </a:p>
          <a:p>
            <a:pPr marL="754408" lvl="1" indent="-347993">
              <a:buSzPct val="80000"/>
              <a:buFont typeface="Wingdings" charset="2"/>
              <a:buChar char="§"/>
            </a:pPr>
            <a:r>
              <a:rPr lang="en-US" sz="2800" dirty="0">
                <a:latin typeface="Cambria" charset="0"/>
                <a:ea typeface="Cambria" charset="0"/>
                <a:cs typeface="Cambria" charset="0"/>
              </a:rPr>
              <a:t>Has four values: </a:t>
            </a:r>
            <a:r>
              <a:rPr lang="en-US" sz="2800" i="1" dirty="0">
                <a:latin typeface="Cambria" charset="0"/>
                <a:ea typeface="Cambria" charset="0"/>
                <a:cs typeface="Cambria" charset="0"/>
              </a:rPr>
              <a:t>standard</a:t>
            </a:r>
            <a:r>
              <a:rPr lang="en-US" sz="2800" dirty="0">
                <a:latin typeface="Cambria" charset="0"/>
                <a:ea typeface="Cambria" charset="0"/>
                <a:cs typeface="Cambria" charset="0"/>
              </a:rPr>
              <a:t>, </a:t>
            </a:r>
            <a:r>
              <a:rPr lang="en-US" sz="2800" i="1" dirty="0" err="1">
                <a:latin typeface="Cambria" charset="0"/>
                <a:ea typeface="Cambria" charset="0"/>
                <a:cs typeface="Cambria" charset="0"/>
              </a:rPr>
              <a:t>singleTop</a:t>
            </a:r>
            <a:r>
              <a:rPr lang="en-US" sz="2800" dirty="0">
                <a:latin typeface="Cambria" charset="0"/>
                <a:ea typeface="Cambria" charset="0"/>
                <a:cs typeface="Cambria" charset="0"/>
              </a:rPr>
              <a:t>, </a:t>
            </a:r>
            <a:r>
              <a:rPr lang="en-US" sz="2800" i="1" dirty="0" err="1">
                <a:latin typeface="Cambria" charset="0"/>
                <a:ea typeface="Cambria" charset="0"/>
                <a:cs typeface="Cambria" charset="0"/>
              </a:rPr>
              <a:t>singleTask</a:t>
            </a:r>
            <a:r>
              <a:rPr lang="en-US" sz="2800" dirty="0">
                <a:latin typeface="Cambria" charset="0"/>
                <a:ea typeface="Cambria" charset="0"/>
                <a:cs typeface="Cambria" charset="0"/>
              </a:rPr>
              <a:t> and </a:t>
            </a:r>
            <a:r>
              <a:rPr lang="en-US" sz="2800" i="1" dirty="0" err="1">
                <a:latin typeface="Cambria" charset="0"/>
                <a:ea typeface="Cambria" charset="0"/>
                <a:cs typeface="Cambria" charset="0"/>
              </a:rPr>
              <a:t>singleInstance</a:t>
            </a:r>
            <a:r>
              <a:rPr lang="en-US" sz="2800" dirty="0">
                <a:latin typeface="Cambria" charset="0"/>
                <a:ea typeface="Cambria" charset="0"/>
                <a:cs typeface="Cambria" charset="0"/>
              </a:rPr>
              <a:t>.</a:t>
            </a:r>
          </a:p>
          <a:p>
            <a:pPr marL="342913" indent="-342913">
              <a:buSzPct val="100000"/>
              <a:buFont typeface="Arial"/>
              <a:buChar char="•"/>
            </a:pPr>
            <a:r>
              <a:rPr lang="en-US" sz="3200" i="1" dirty="0" err="1"/>
              <a:t>taskAffinity</a:t>
            </a:r>
            <a:endParaRPr lang="en-US" sz="3200" i="1" dirty="0"/>
          </a:p>
          <a:p>
            <a:pPr marL="754408" lvl="1" indent="-347993">
              <a:buSzPct val="80000"/>
              <a:buFont typeface="Wingdings" charset="2"/>
              <a:buChar char="§"/>
            </a:pPr>
            <a:r>
              <a:rPr lang="en-US" sz="2800" dirty="0">
                <a:latin typeface="Cambria" charset="0"/>
                <a:ea typeface="Cambria" charset="0"/>
                <a:cs typeface="Cambria" charset="0"/>
              </a:rPr>
              <a:t>Specifies which task the activity should be affiliated with.</a:t>
            </a:r>
          </a:p>
          <a:p>
            <a:pPr marL="754408" lvl="1" indent="-347993">
              <a:buSzPct val="80000"/>
              <a:buFont typeface="Wingdings" charset="2"/>
              <a:buChar char="§"/>
            </a:pPr>
            <a:r>
              <a:rPr lang="en-US" sz="2800" dirty="0">
                <a:latin typeface="Cambria" charset="0"/>
                <a:ea typeface="Cambria" charset="0"/>
                <a:cs typeface="Cambria" charset="0"/>
              </a:rPr>
              <a:t>By default, it is the package name of the activity itself.</a:t>
            </a:r>
          </a:p>
          <a:p>
            <a:pPr marL="366713" indent="-366713">
              <a:buSzPct val="100000"/>
              <a:buFont typeface="Arial"/>
              <a:buChar char="•"/>
            </a:pPr>
            <a:r>
              <a:rPr lang="en-US" sz="3200" i="1" dirty="0" err="1" smtClean="0"/>
              <a:t>allowTaskReparenting</a:t>
            </a:r>
            <a:endParaRPr lang="en-US" sz="3200" i="1" dirty="0" smtClean="0"/>
          </a:p>
          <a:p>
            <a:pPr marL="754408" lvl="1" indent="-347993">
              <a:buSzPct val="80000"/>
              <a:buFont typeface="Wingdings" charset="2"/>
              <a:buChar char="§"/>
            </a:pPr>
            <a:r>
              <a:rPr lang="en-US" sz="2800" dirty="0">
                <a:latin typeface="Cambria" charset="0"/>
                <a:ea typeface="Cambria" charset="0"/>
                <a:cs typeface="Cambria" charset="0"/>
              </a:rPr>
              <a:t>Specifies whether an activity can be moved to a task which has the same </a:t>
            </a:r>
            <a:r>
              <a:rPr lang="en-US" sz="2800" dirty="0" err="1">
                <a:latin typeface="Cambria" charset="0"/>
                <a:ea typeface="Cambria" charset="0"/>
                <a:cs typeface="Cambria" charset="0"/>
              </a:rPr>
              <a:t>taskAffinity</a:t>
            </a:r>
            <a:r>
              <a:rPr lang="en-US" sz="2800" dirty="0">
                <a:latin typeface="Cambria" charset="0"/>
                <a:ea typeface="Cambria" charset="0"/>
                <a:cs typeface="Cambria" charset="0"/>
              </a:rPr>
              <a:t>.</a:t>
            </a:r>
          </a:p>
          <a:p>
            <a:pPr marL="342913" indent="-342913">
              <a:buSzPct val="100000"/>
            </a:pPr>
            <a:endParaRPr dirty="0"/>
          </a:p>
        </p:txBody>
      </p:sp>
      <p:sp>
        <p:nvSpPr>
          <p:cNvPr id="149" name="Shape 149"/>
          <p:cNvSpPr txBox="1">
            <a:spLocks noGrp="1"/>
          </p:cNvSpPr>
          <p:nvPr>
            <p:ph type="title"/>
          </p:nvPr>
        </p:nvSpPr>
        <p:spPr>
          <a:xfrm>
            <a:off x="1178353" y="355577"/>
            <a:ext cx="9533190" cy="1054250"/>
          </a:xfrm>
          <a:prstGeom prst="rect">
            <a:avLst/>
          </a:prstGeom>
          <a:noFill/>
          <a:ln>
            <a:noFill/>
          </a:ln>
        </p:spPr>
        <p:txBody>
          <a:bodyPr lIns="91425" tIns="45700" rIns="91425" bIns="45700" anchor="t" anchorCtr="0">
            <a:noAutofit/>
          </a:bodyPr>
          <a:lstStyle/>
          <a:p>
            <a:pPr>
              <a:buSzPct val="25000"/>
            </a:pPr>
            <a:r>
              <a:rPr lang="en-US" dirty="0">
                <a:solidFill>
                  <a:srgbClr val="0070C0"/>
                </a:solidFill>
              </a:rPr>
              <a:t>Key Attributes of Task Mechanism</a:t>
            </a:r>
          </a:p>
        </p:txBody>
      </p:sp>
    </p:spTree>
    <p:extLst>
      <p:ext uri="{BB962C8B-B14F-4D97-AF65-F5344CB8AC3E}">
        <p14:creationId xmlns:p14="http://schemas.microsoft.com/office/powerpoint/2010/main" val="258225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8">
                                            <p:txEl>
                                              <p:pRg st="0" end="0"/>
                                            </p:txEl>
                                          </p:spTgt>
                                        </p:tgtEl>
                                        <p:attrNameLst>
                                          <p:attrName>style.visibility</p:attrName>
                                        </p:attrNameLst>
                                      </p:cBhvr>
                                      <p:to>
                                        <p:strVal val="visible"/>
                                      </p:to>
                                    </p:set>
                                    <p:animEffect transition="in" filter="fade">
                                      <p:cBhvr>
                                        <p:cTn id="7" dur="500"/>
                                        <p:tgtEl>
                                          <p:spTgt spid="14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8">
                                            <p:txEl>
                                              <p:pRg st="1" end="1"/>
                                            </p:txEl>
                                          </p:spTgt>
                                        </p:tgtEl>
                                        <p:attrNameLst>
                                          <p:attrName>style.visibility</p:attrName>
                                        </p:attrNameLst>
                                      </p:cBhvr>
                                      <p:to>
                                        <p:strVal val="visible"/>
                                      </p:to>
                                    </p:set>
                                    <p:animEffect transition="in" filter="fade">
                                      <p:cBhvr>
                                        <p:cTn id="10" dur="500"/>
                                        <p:tgtEl>
                                          <p:spTgt spid="14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8">
                                            <p:txEl>
                                              <p:pRg st="2" end="2"/>
                                            </p:txEl>
                                          </p:spTgt>
                                        </p:tgtEl>
                                        <p:attrNameLst>
                                          <p:attrName>style.visibility</p:attrName>
                                        </p:attrNameLst>
                                      </p:cBhvr>
                                      <p:to>
                                        <p:strVal val="visible"/>
                                      </p:to>
                                    </p:set>
                                    <p:animEffect transition="in" filter="fade">
                                      <p:cBhvr>
                                        <p:cTn id="13" dur="500"/>
                                        <p:tgtEl>
                                          <p:spTgt spid="14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8">
                                            <p:txEl>
                                              <p:pRg st="3" end="3"/>
                                            </p:txEl>
                                          </p:spTgt>
                                        </p:tgtEl>
                                        <p:attrNameLst>
                                          <p:attrName>style.visibility</p:attrName>
                                        </p:attrNameLst>
                                      </p:cBhvr>
                                      <p:to>
                                        <p:strVal val="visible"/>
                                      </p:to>
                                    </p:set>
                                    <p:animEffect transition="in" filter="fade">
                                      <p:cBhvr>
                                        <p:cTn id="18" dur="500"/>
                                        <p:tgtEl>
                                          <p:spTgt spid="148">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8">
                                            <p:txEl>
                                              <p:pRg st="4" end="4"/>
                                            </p:txEl>
                                          </p:spTgt>
                                        </p:tgtEl>
                                        <p:attrNameLst>
                                          <p:attrName>style.visibility</p:attrName>
                                        </p:attrNameLst>
                                      </p:cBhvr>
                                      <p:to>
                                        <p:strVal val="visible"/>
                                      </p:to>
                                    </p:set>
                                    <p:animEffect transition="in" filter="fade">
                                      <p:cBhvr>
                                        <p:cTn id="21" dur="500"/>
                                        <p:tgtEl>
                                          <p:spTgt spid="14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8">
                                            <p:txEl>
                                              <p:pRg st="5" end="5"/>
                                            </p:txEl>
                                          </p:spTgt>
                                        </p:tgtEl>
                                        <p:attrNameLst>
                                          <p:attrName>style.visibility</p:attrName>
                                        </p:attrNameLst>
                                      </p:cBhvr>
                                      <p:to>
                                        <p:strVal val="visible"/>
                                      </p:to>
                                    </p:set>
                                    <p:animEffect transition="in" filter="fade">
                                      <p:cBhvr>
                                        <p:cTn id="24" dur="500"/>
                                        <p:tgtEl>
                                          <p:spTgt spid="148">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8">
                                            <p:txEl>
                                              <p:pRg st="6" end="6"/>
                                            </p:txEl>
                                          </p:spTgt>
                                        </p:tgtEl>
                                        <p:attrNameLst>
                                          <p:attrName>style.visibility</p:attrName>
                                        </p:attrNameLst>
                                      </p:cBhvr>
                                      <p:to>
                                        <p:strVal val="visible"/>
                                      </p:to>
                                    </p:set>
                                    <p:animEffect transition="in" filter="fade">
                                      <p:cBhvr>
                                        <p:cTn id="29" dur="500"/>
                                        <p:tgtEl>
                                          <p:spTgt spid="148">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8">
                                            <p:txEl>
                                              <p:pRg st="7" end="7"/>
                                            </p:txEl>
                                          </p:spTgt>
                                        </p:tgtEl>
                                        <p:attrNameLst>
                                          <p:attrName>style.visibility</p:attrName>
                                        </p:attrNameLst>
                                      </p:cBhvr>
                                      <p:to>
                                        <p:strVal val="visible"/>
                                      </p:to>
                                    </p:set>
                                    <p:animEffect transition="in" filter="fade">
                                      <p:cBhvr>
                                        <p:cTn id="32" dur="500"/>
                                        <p:tgtEl>
                                          <p:spTgt spid="14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build="p"/>
    </p:bldLst>
  </p:timing>
</p:sld>
</file>

<file path=ppt/theme/theme1.xml><?xml version="1.0" encoding="utf-8"?>
<a:theme xmlns:a="http://schemas.openxmlformats.org/drawingml/2006/main" name="GW_General_PPT">
  <a:themeElements>
    <a:clrScheme name="Hardcover">
      <a:dk1>
        <a:srgbClr val="000000"/>
      </a:dk1>
      <a:lt1>
        <a:srgbClr val="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2269</TotalTime>
  <Words>3123</Words>
  <Application>Microsoft Macintosh PowerPoint</Application>
  <PresentationFormat>Widescreen</PresentationFormat>
  <Paragraphs>597</Paragraphs>
  <Slides>31</Slides>
  <Notes>23</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Bangla MN</vt:lpstr>
      <vt:lpstr>Book Antiqua</vt:lpstr>
      <vt:lpstr>Bookman Old Style</vt:lpstr>
      <vt:lpstr>Cambria</vt:lpstr>
      <vt:lpstr>Cambria Math</vt:lpstr>
      <vt:lpstr>Courier New</vt:lpstr>
      <vt:lpstr>Noto Sans Symbols</vt:lpstr>
      <vt:lpstr>Times New Roman</vt:lpstr>
      <vt:lpstr>Wingdings</vt:lpstr>
      <vt:lpstr>宋体</vt:lpstr>
      <vt:lpstr>Arial</vt:lpstr>
      <vt:lpstr>GW_General_PPT</vt:lpstr>
      <vt:lpstr>Privilege Leakage and Information Stealing through the Android Task Mechanism</vt:lpstr>
      <vt:lpstr>Android has Become Our Personal Manager</vt:lpstr>
      <vt:lpstr>Android App Isolation</vt:lpstr>
      <vt:lpstr>App Interaction</vt:lpstr>
      <vt:lpstr>Android Task Mechanism</vt:lpstr>
      <vt:lpstr>Privacy Concerns of Android Task Mechanism</vt:lpstr>
      <vt:lpstr>Our Goal</vt:lpstr>
      <vt:lpstr>M1: Understanding Android Task Mechanism</vt:lpstr>
      <vt:lpstr>Key Attributes of Task Mechanism</vt:lpstr>
      <vt:lpstr>Control Conditions of Task Mechanism</vt:lpstr>
      <vt:lpstr>Control Conditions of Task Mechanism </vt:lpstr>
      <vt:lpstr>PowerPoint Presentation</vt:lpstr>
      <vt:lpstr>PowerPoint Presentation</vt:lpstr>
      <vt:lpstr>M2: Understanding Task Privilege </vt:lpstr>
      <vt:lpstr>M3: Exploitation Analysis</vt:lpstr>
      <vt:lpstr>UI Phishing Attack</vt:lpstr>
      <vt:lpstr>Activity-in-the-middle Attack</vt:lpstr>
      <vt:lpstr>Other Attack Cases</vt:lpstr>
      <vt:lpstr>M4: Task Interference Checking</vt:lpstr>
      <vt:lpstr>Task Interference Checking System</vt:lpstr>
      <vt:lpstr>Conclusion</vt:lpstr>
      <vt:lpstr>Thank You!</vt:lpstr>
      <vt:lpstr>Android has Become Our Personal Manager</vt:lpstr>
      <vt:lpstr>Android App Isolation</vt:lpstr>
      <vt:lpstr>Control Conditions Results</vt:lpstr>
      <vt:lpstr>Four Vulnerable States</vt:lpstr>
      <vt:lpstr>App Interaction</vt:lpstr>
      <vt:lpstr>Android Task Mechanism</vt:lpstr>
      <vt:lpstr>PowerPoint Presentation</vt:lpstr>
      <vt:lpstr>A Real-world Example of Android Task</vt:lpstr>
      <vt:lpstr>UI Phishing Attack</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Privilege Leakage and Information Stealing through the Android Task Mechanism</dc:title>
  <dc:creator>xyh3984</dc:creator>
  <cp:lastModifiedBy>Zhenkai Liang</cp:lastModifiedBy>
  <cp:revision>612</cp:revision>
  <dcterms:modified xsi:type="dcterms:W3CDTF">2017-08-03T02:14:37Z</dcterms:modified>
</cp:coreProperties>
</file>